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61" r:id="rId5"/>
    <p:sldId id="259" r:id="rId6"/>
    <p:sldId id="290" r:id="rId7"/>
    <p:sldId id="289" r:id="rId8"/>
    <p:sldId id="260" r:id="rId9"/>
    <p:sldId id="262" r:id="rId10"/>
    <p:sldId id="263" r:id="rId11"/>
    <p:sldId id="264" r:id="rId12"/>
    <p:sldId id="265" r:id="rId13"/>
    <p:sldId id="291" r:id="rId14"/>
    <p:sldId id="267" r:id="rId15"/>
    <p:sldId id="268" r:id="rId16"/>
    <p:sldId id="269" r:id="rId17"/>
    <p:sldId id="270" r:id="rId18"/>
    <p:sldId id="292" r:id="rId19"/>
    <p:sldId id="271" r:id="rId20"/>
    <p:sldId id="272" r:id="rId21"/>
    <p:sldId id="273" r:id="rId22"/>
    <p:sldId id="276" r:id="rId23"/>
    <p:sldId id="274" r:id="rId24"/>
    <p:sldId id="288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>
        <p:scale>
          <a:sx n="100" d="100"/>
          <a:sy n="100" d="100"/>
        </p:scale>
        <p:origin x="-504" y="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CD26A-697C-43FC-B7BA-1787C210E405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8FB6D-59DB-4E55-84AF-A2B47BA89C4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D40F6-8226-43C4-8C45-D5FF6D6B464F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EAB1D8-EACC-4378-B56C-EBAD7CEB312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87B58-51B6-4C7F-B8F7-7D28E39794F2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7852F-D9A2-4D32-A337-10CE8F7D211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клипа</a:t>
            </a:r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2AC43-9C12-41BE-8F35-3867F8252A5F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73A37E-43A1-4BF0-857C-CF1CC030BF73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82F1A-F122-44C6-BB80-92401BD125CE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5A5940-91EB-4CF5-98BD-C9D14AE557C6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92A0B-DB59-41DA-BD74-A8C12955D2C8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193EE1-ED67-4CC4-AF31-3D494067F08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97B2CF6-F07A-4B4F-9024-B27A83F47C6C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D1CB5-8171-4F73-BC08-1289364CF17F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46FB69-81D8-4FCD-BCD3-281C720313C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BF664-D2E0-4B5E-AD1F-C09355FADE3C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2A822-AA95-4972-A0D8-E0F938AB1201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E34BA-2AFF-4BCD-94E5-14CFE2163E2E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655F2-72C7-45D3-A3CC-40B391075366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089BE-0EBA-43C3-B36A-3D000EC2B299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EAC8C-A7A9-4BEF-A22E-D76BCAC9769D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F009B-5854-408E-BFBE-416A857D442D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0BABA0-EC05-47BA-9D13-66D53487A348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B9039-33F5-460B-B10F-9ADB9D9E95EA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3FA462-8CF2-45E2-9B8F-430ABCB04392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741EF-9529-47FA-8948-708B9E6801B3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B34FAE-1126-460A-9353-DFF89FAC420B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88187-20E2-4DA1-8A9C-A717692CB312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2BDB89-0B17-40CE-8955-65AEE96FAC7A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Times New Roman" pitchFamily="1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fld id="{207B531A-D1F6-4FB6-8C48-0127AC6C6E2B}" type="datetime1">
              <a:rPr lang="en-US"/>
              <a:pPr>
                <a:defRPr/>
              </a:pPr>
              <a:t>6/23/2022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" charset="0"/>
                <a:ea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itchFamily="18" charset="0"/>
              </a:defRPr>
            </a:lvl1pPr>
          </a:lstStyle>
          <a:p>
            <a:fld id="{4C48FB0F-16A5-410F-84C1-792D4C198330}" type="slidenum">
              <a:rPr lang="en-US" altLang="ru-RU"/>
              <a:pPr/>
              <a:t>‹#›</a:t>
            </a:fld>
            <a:endParaRPr lang="en-US" altLang="ru-RU"/>
          </a:p>
        </p:txBody>
      </p:sp>
      <p:pic>
        <p:nvPicPr>
          <p:cNvPr id="1031" name="Picture 10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628800"/>
            <a:ext cx="8964488" cy="1470025"/>
          </a:xfrm>
        </p:spPr>
        <p:txBody>
          <a:bodyPr/>
          <a:lstStyle/>
          <a:p>
            <a:r>
              <a:rPr lang="ru-RU" sz="3600" dirty="0" smtClean="0">
                <a:latin typeface="Comic Sans MS" pitchFamily="66" charset="0"/>
              </a:rPr>
              <a:t>Минно-Взрывная Травма: Сочетанные Повреждения при Минно-Взрывных Ранениях. </a:t>
            </a:r>
            <a:br>
              <a:rPr lang="ru-RU" sz="3600" dirty="0" smtClean="0">
                <a:latin typeface="Comic Sans MS" pitchFamily="66" charset="0"/>
              </a:rPr>
            </a:br>
            <a:r>
              <a:rPr lang="ru-RU" sz="3600" dirty="0" smtClean="0">
                <a:latin typeface="Comic Sans MS" pitchFamily="66" charset="0"/>
              </a:rPr>
              <a:t>Порядок  Оказания Медицинской Помощи в Условиях Военного Времени. </a:t>
            </a:r>
            <a:endParaRPr lang="ru-RU" sz="3600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869160"/>
            <a:ext cx="8280920" cy="1752600"/>
          </a:xfrm>
        </p:spPr>
        <p:txBody>
          <a:bodyPr/>
          <a:lstStyle/>
          <a:p>
            <a:r>
              <a:rPr lang="ru-RU" dirty="0" err="1" smtClean="0">
                <a:latin typeface="Comic Sans MS" pitchFamily="66" charset="0"/>
              </a:rPr>
              <a:t>Мишустин</a:t>
            </a:r>
            <a:r>
              <a:rPr lang="ru-RU" dirty="0" smtClean="0">
                <a:latin typeface="Comic Sans MS" pitchFamily="66" charset="0"/>
              </a:rPr>
              <a:t> В.Н.</a:t>
            </a:r>
          </a:p>
          <a:p>
            <a:r>
              <a:rPr lang="ru-RU" sz="2400" dirty="0" smtClean="0">
                <a:latin typeface="Comic Sans MS" pitchFamily="66" charset="0"/>
              </a:rPr>
              <a:t>Кафедра хирургических болезней ИНО</a:t>
            </a:r>
          </a:p>
          <a:p>
            <a:r>
              <a:rPr lang="ru-RU" sz="2400" dirty="0" smtClean="0">
                <a:latin typeface="Comic Sans MS" pitchFamily="66" charset="0"/>
              </a:rPr>
              <a:t>ГБОУ ВО КГМУ Минздрава РФ</a:t>
            </a: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755232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Нарушения в системе внешнего дыхания служат показанием для активной диагностики повреждений легких и плевральных полостей. </a:t>
            </a:r>
            <a:endParaRPr lang="ru-RU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endParaRPr lang="ru-RU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При этом не только устанавливается факт повреждения, но и проводится дифференциальная диагностика между проникающим ранением груди с его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жизнеугрожающими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последствиями (открытый или напряженный пневмоторакс, гемоторакс,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внутриплевральное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кровотечение) и ушибом легких.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7724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Наиболее сложной является диагностика причины нарушений в системе кровообращения. 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Следует помнить, что артериальная гипотония при минно-взрывном ранении не всегда обусловлена кровопотерей; в 17% случаев она объясняется ушибом сердца. 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Важным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дифференциально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диагностическим признаком ушиба сердца является неэффективность гемотрансфузионной терапии для устранения артериальной гипотонии.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73024" y="188640"/>
            <a:ext cx="9217024" cy="1143000"/>
          </a:xfrm>
        </p:spPr>
        <p:txBody>
          <a:bodyPr/>
          <a:lstStyle/>
          <a:p>
            <a:r>
              <a:rPr lang="ru-RU" sz="4000" dirty="0" smtClean="0">
                <a:latin typeface="Comic Sans MS" pitchFamily="66" charset="0"/>
              </a:rPr>
              <a:t>А</a:t>
            </a:r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лгоритм Диагностики Нарушений в Системе Кровообращения</a:t>
            </a:r>
            <a:endParaRPr lang="ru-RU" sz="40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12776"/>
            <a:ext cx="8820472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определение ориентировочной величины кровопотери любым способом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определение источника кровотечения (оценка гемостаза на поврежденной конечности, уточнение объема разрушения тканей, выполнение по показаниям лапароцентеза, рентгенографии груди и таза), 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активное выявление ушиба сердца (ЭКГ, использование шкалы ВПХ-СУ)  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2400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Второй Принцип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Comic Sans MS" pitchFamily="66" charset="0"/>
              </a:rPr>
              <a:t>Рациональная Интенсивная Терапия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0"/>
            <a:ext cx="7772400" cy="1143000"/>
          </a:xfrm>
        </p:spPr>
        <p:txBody>
          <a:bodyPr/>
          <a:lstStyle/>
          <a:p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Второй </a:t>
            </a:r>
            <a:r>
              <a:rPr lang="ru-RU" sz="4000" dirty="0" smtClean="0">
                <a:latin typeface="Comic Sans MS" pitchFamily="66" charset="0"/>
              </a:rPr>
              <a:t>П</a:t>
            </a:r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ринцип </a:t>
            </a:r>
            <a:r>
              <a:rPr lang="ru-RU" sz="4000" dirty="0" smtClean="0">
                <a:latin typeface="Comic Sans MS" pitchFamily="66" charset="0"/>
              </a:rPr>
              <a:t> </a:t>
            </a:r>
            <a:endParaRPr lang="ru-RU" sz="40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482724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Интенсивная терапия приобретает рациональный характер, когда направлена на ведущее звено патогенеза травмы: кровопотерю, ушиб головного мозга, ушиб сердца, ушиб легких, травматический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эндотоксикоз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либо на их сочетание.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Оперативное вмешательство на поврежденной конечности выполняется после остановки внутриполостного кровотечения, возмещения ОЦК и по мере стабилизации гемодинамики.</a:t>
            </a:r>
            <a:b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</a:b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72816"/>
            <a:ext cx="8964488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Ушиб головного мозга легкой и средней степени тяжести не оказывает существенного влияния на лечебную тактику ИТТ. 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При тяжелых ушибах мозга исключается его </a:t>
            </a:r>
            <a:r>
              <a:rPr lang="ru-RU" dirty="0" err="1" smtClean="0">
                <a:solidFill>
                  <a:schemeClr val="tx1"/>
                </a:solidFill>
                <a:latin typeface="Comic Sans MS" pitchFamily="66" charset="0"/>
              </a:rPr>
              <a:t>сдавление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, выполняется </a:t>
            </a:r>
            <a:r>
              <a:rPr lang="ru-RU" dirty="0" err="1" smtClean="0">
                <a:solidFill>
                  <a:schemeClr val="tx1"/>
                </a:solidFill>
                <a:latin typeface="Comic Sans MS" pitchFamily="66" charset="0"/>
              </a:rPr>
              <a:t>люмбальная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 пункция для определения степени внутричерепной гипертензии и разработки программы интенсивной терапии.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702624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134672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Ушиб сердца существенным образом влияет на лечебную тактику. 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При ушибах сердца, в силу низкого сердечного выброса, обычная ИТТ, направленная на восполнение кровопотери внутривенным путем, неэффективна.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Развивается </a:t>
            </a:r>
            <a:r>
              <a:rPr lang="ru-RU" dirty="0" err="1" smtClean="0">
                <a:solidFill>
                  <a:schemeClr val="tx1"/>
                </a:solidFill>
                <a:latin typeface="Comic Sans MS" pitchFamily="66" charset="0"/>
              </a:rPr>
              <a:t>сердечно-сосудистая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 недостаточность, устранение которой является сложной задачей и занимает много времени. 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24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4114800"/>
          </a:xfrm>
        </p:spPr>
        <p:txBody>
          <a:bodyPr/>
          <a:lstStyle/>
          <a:p>
            <a:pPr algn="l"/>
            <a:endParaRPr lang="ru-RU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latin typeface="Comic Sans MS" pitchFamily="66" charset="0"/>
              </a:rPr>
              <a:t>ИТТ 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следует проводить либо ограниченным объемом (до 3000мл), либо, при массивной кровопотере, через большой круг кровообращения, т.е. в брюшную аорту путем катетеризации бедренной артерии или артерии оторванной (разрушенной) конечности.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 smtClean="0"/>
          </a:p>
          <a:p>
            <a:pPr algn="l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Третий Принцип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40768"/>
            <a:ext cx="7772400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latin typeface="Comic Sans MS" pitchFamily="66" charset="0"/>
              </a:rPr>
              <a:t>Рациональные сроки, очередность и последовательность выполнения оперативных вмешательств при сочетанном характере МВР и взрывной травмы.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8604448" cy="1143000"/>
          </a:xfrm>
        </p:spPr>
        <p:txBody>
          <a:bodyPr/>
          <a:lstStyle/>
          <a:p>
            <a:r>
              <a:rPr lang="ru-RU" sz="4000" dirty="0" smtClean="0">
                <a:latin typeface="Comic Sans MS" pitchFamily="66" charset="0"/>
              </a:rPr>
              <a:t>Третий</a:t>
            </a:r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 Принцип  </a:t>
            </a:r>
            <a:b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</a:br>
            <a:endParaRPr lang="ru-RU" sz="40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748464" cy="453650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Без предоперационной подготовки в первую очередь выполняются неотложные оперативные вмешательства, отказ от которых ведет к смерти (преимущественно операции по устранению ОДН и остановке кровотечения).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Во вторую очередь выполняются срочные операции, отказ от которых ведет к развитию тяжелых осложнений, также заканчивающихся летальным исходом. </a:t>
            </a:r>
          </a:p>
          <a:p>
            <a:pPr algn="l"/>
            <a: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Эпидемиология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12776"/>
            <a:ext cx="8134672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При поступлении на этап оказания квалифицированной медицинской помощи на Северном Кавказе только 13,2% раненых с МВР находились в удовлетворительном состоянии.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Состояние средней тяжести было зарегистрировано у 28,1% раненых, тяжелое - у 43,0%, крайне тяжелое - у 14,9%, терминальное - в 0,9% случаев (в среднем - 22,2+0,8 балла, что соответствует тяжелому состоянию).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При выполнении срочных операций имеется время (2-4 ч) для предоперационной подготовки и инструментальной диагностики 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К срочным операциям относятся лапаротомии при повреждении полых органов, операции при </a:t>
            </a:r>
            <a:r>
              <a:rPr lang="ru-RU" dirty="0" err="1" smtClean="0">
                <a:solidFill>
                  <a:schemeClr val="tx1"/>
                </a:solidFill>
                <a:latin typeface="Comic Sans MS" pitchFamily="66" charset="0"/>
              </a:rPr>
              <a:t>внебрюшинных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 повреждениях тазовых органов, ампутации конечностей при отсутствии продолжающегося кровотечения и т.п.</a:t>
            </a:r>
            <a:b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</a:b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81200"/>
            <a:ext cx="8568952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1"/>
                </a:solidFill>
                <a:latin typeface="Comic Sans MS" pitchFamily="66" charset="0"/>
              </a:rPr>
              <a:t>В третью очередь проводятся отсроченные операции, 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невыполнение которых ведет к развитию тяжелых местных и висцеральных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Инф.О</a:t>
            </a:r>
            <a:r>
              <a:rPr lang="ru-RU" sz="2800" dirty="0" err="1" smtClean="0">
                <a:latin typeface="Comic Sans MS" pitchFamily="66" charset="0"/>
              </a:rPr>
              <a:t>сложнений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(выполняется остеосинтез переломов длинных костей и таза, ПХО ран и т.п.).</a:t>
            </a:r>
            <a:b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</a:br>
            <a:endParaRPr lang="ru-RU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Неотложные и срочные операции, как правило, выполняются последовательно в ходе одного наркоза, отсроченные — на 2—3-и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сут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травматической болезни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008" y="2276872"/>
            <a:ext cx="8671992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smtClean="0">
                <a:latin typeface="Comic Sans MS" pitchFamily="66" charset="0"/>
              </a:rPr>
              <a:t>Четвертый Принцип</a:t>
            </a:r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>  </a:t>
            </a:r>
            <a:b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Техника ампутаций конечностей при МВР принципиально отличается от стандартной техники ампутаций при хирургических заболеваниях и травмах мирного времени.</a:t>
            </a:r>
            <a:r>
              <a:rPr lang="ru-RU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ru-RU" sz="36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134672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  <a:latin typeface="Comic Sans MS" pitchFamily="66" charset="0"/>
              </a:rPr>
              <a:t>Правила Ампутаций Конечностей при МВР:</a:t>
            </a:r>
            <a: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24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396536" cy="4827240"/>
          </a:xfrm>
        </p:spPr>
        <p:txBody>
          <a:bodyPr/>
          <a:lstStyle/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latin typeface="Comic Sans MS" pitchFamily="66" charset="0"/>
              </a:rPr>
              <a:t>А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мпутация выполняется только после устранения расстройств кровообращения, внешнего дыхания, остановки внутриполостного кровотечения, возмещения ОЦК и по мере стабилизации гемодинамики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latin typeface="Comic Sans MS" pitchFamily="66" charset="0"/>
              </a:rPr>
              <a:t>У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ровень ампутации — в пределах здоровых тканей, выше или на уровне жгута, с выкраиванием достаточных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кожно-фасциальных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лоскутов, как правило, на вышележащем сегменте конечности по отношению к области отрыва, например, при отрыве стопы - ампутация голени и т.д.  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latin typeface="Comic Sans MS" pitchFamily="66" charset="0"/>
              </a:rPr>
              <a:t>Ампутации выполняются по типу ПХО</a:t>
            </a:r>
            <a:endParaRPr lang="ru-RU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772400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Ампутация по Типу ПХО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9217024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иссекаются только явно нежизнеспособные ткани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опил кости </a:t>
            </a:r>
            <a:r>
              <a:rPr lang="ru-RU" sz="2800" dirty="0" err="1" smtClean="0">
                <a:latin typeface="Comic Sans MS" pitchFamily="66" charset="0"/>
              </a:rPr>
              <a:t>т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ранспериостально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 по краю сократившихся мышц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усечение нервных стволов.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latin typeface="Comic Sans MS" pitchFamily="66" charset="0"/>
              </a:rPr>
              <a:t>п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осле гемостаза рану не ушивают, рыхло тампонируют стерильными салфетками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лучшая иммобилизация культи осуществляется АНФ, при невозможности — используется U-образная гипсовая лонгета. </a:t>
            </a:r>
            <a:endParaRPr lang="ru-RU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i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Comic Sans MS" pitchFamily="66" charset="0"/>
              </a:rPr>
              <a:t>Такой вид операции позволяет сохранить максимальную длину культи, что особенно важно при локализации повреждения вблизи крупных суставов.</a:t>
            </a:r>
          </a:p>
          <a:p>
            <a:pPr algn="l">
              <a:buFont typeface="Arial" pitchFamily="34" charset="0"/>
              <a:buChar char="•"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820472" cy="1143000"/>
          </a:xfrm>
        </p:spPr>
        <p:txBody>
          <a:bodyPr/>
          <a:lstStyle/>
          <a:p>
            <a:pPr algn="l"/>
            <a:r>
              <a:rPr lang="ru-RU" dirty="0" smtClean="0">
                <a:latin typeface="Comic Sans MS" pitchFamily="66" charset="0"/>
              </a:rPr>
              <a:t>Отрывы Нижних Конечностей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964488" cy="4395192"/>
          </a:xfrm>
        </p:spPr>
        <p:txBody>
          <a:bodyPr/>
          <a:lstStyle/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При отрывах нижних конечностей вследствие минно-взрывных ранений, операцию в зоне боевых действий следует выполнять «по типу первичной хирургической обработки» в пределах поврежденного сегмента конечности с усечением лишь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первично-некротизированных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тканей, с сохранением утильных тканей торца культи, с ранней эвакуацией раненных на этап специализированной медицинской помощи, где сохранению повреждённого сегмента и смежного сустава конечности следует придавать приоритетное значение.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</a:b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964488" cy="4114800"/>
          </a:xfrm>
        </p:spPr>
        <p:txBody>
          <a:bodyPr/>
          <a:lstStyle/>
          <a:p>
            <a:pPr lvl="0"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В комплексном лечении ран культей нижних конечностей при </a:t>
            </a:r>
            <a:r>
              <a:rPr lang="ru-RU" dirty="0" err="1" smtClean="0">
                <a:solidFill>
                  <a:schemeClr val="tx1"/>
                </a:solidFill>
                <a:latin typeface="Comic Sans MS" pitchFamily="66" charset="0"/>
              </a:rPr>
              <a:t>минно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- взрывных ранениях необходимо использовать ультразвуковую кавитацию, VAC-терапию ран и их местное лечение под антибактериальной пленочной повязкой с использованием средств микробиологического и цитологического контроля течения раневого процесса.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77724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4114800"/>
          </a:xfrm>
        </p:spPr>
        <p:txBody>
          <a:bodyPr/>
          <a:lstStyle/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Реконструктивную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реампутацию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сегментов нижних конечностей необходимо выполнять в условиях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травматолого-ортопедического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отделения с целью предотвращения развития пороков и болезней культей.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При МВР нижних конечностей (если это не угрожает жизни раненого) всегда следует проводить мероприятия, направленные на сохранение сустава, находящегося выше отрыва конечности.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Иммобилизация сустава оторванной </a:t>
            </a:r>
            <a:r>
              <a:rPr lang="ru-RU" sz="2800" dirty="0" smtClean="0">
                <a:latin typeface="Comic Sans MS" pitchFamily="66" charset="0"/>
              </a:rPr>
              <a:t>конечности 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должна являться неотъемлемой частью лечебных мероприятий при МВР.</a:t>
            </a:r>
          </a:p>
          <a:p>
            <a:pPr lvl="0" algn="l">
              <a:buFont typeface="Arial" pitchFamily="34" charset="0"/>
              <a:buChar char="•"/>
            </a:pPr>
            <a:endParaRPr lang="ru-RU" sz="2800" dirty="0" smtClean="0"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36912"/>
            <a:ext cx="7772400" cy="1143000"/>
          </a:xfrm>
        </p:spPr>
        <p:txBody>
          <a:bodyPr/>
          <a:lstStyle/>
          <a:p>
            <a:r>
              <a:rPr lang="ru-RU" sz="3600" dirty="0" smtClean="0">
                <a:solidFill>
                  <a:schemeClr val="tx2"/>
                </a:solidFill>
                <a:latin typeface="Comic Sans MS" pitchFamily="66" charset="0"/>
              </a:rPr>
              <a:t>Первичная хирургическая обработка раны как оперативное вмешательство включает шесть этапов</a:t>
            </a:r>
            <a:r>
              <a:rPr lang="ru-RU" sz="3200" dirty="0" smtClean="0">
                <a:solidFill>
                  <a:schemeClr val="tx2"/>
                </a:solidFill>
                <a:latin typeface="Comic Sans MS" pitchFamily="66" charset="0"/>
              </a:rPr>
              <a:t>.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-99392"/>
            <a:ext cx="77724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Первый этап </a:t>
            </a:r>
            <a:endParaRPr lang="ru-RU" sz="40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36712"/>
            <a:ext cx="9324528" cy="4114800"/>
          </a:xfrm>
        </p:spPr>
        <p:txBody>
          <a:bodyPr/>
          <a:lstStyle/>
          <a:p>
            <a:pPr marL="514350" indent="-514350" algn="l">
              <a:buFont typeface="Arial" pitchFamily="34" charset="0"/>
              <a:buChar char="•"/>
            </a:pPr>
            <a:r>
              <a:rPr lang="ru-RU" sz="2400" dirty="0" smtClean="0">
                <a:latin typeface="Comic Sans MS" pitchFamily="66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собое внимание </a:t>
            </a:r>
            <a:r>
              <a:rPr lang="ru-RU" sz="2400" dirty="0" err="1" smtClean="0">
                <a:solidFill>
                  <a:schemeClr val="tx1"/>
                </a:solidFill>
                <a:latin typeface="Comic Sans MS" pitchFamily="66" charset="0"/>
              </a:rPr>
              <a:t>уделют</a:t>
            </a: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 рассечению раны – производится скальпелем через входное (выходное) отверстие раневого канала в виде линейного разреза достаточной длины для последующей работы на поврежденной области. </a:t>
            </a:r>
          </a:p>
          <a:p>
            <a:pPr marL="514350" indent="-51435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Послойно скальпелем рассекается кожа, подкожная клетчатка и фасция; на конечностях фасция рассекается за пределами операционной раны в проксимальном и дистальном направлении Z-образно (</a:t>
            </a:r>
            <a:r>
              <a:rPr lang="ru-RU" sz="2400" dirty="0" err="1" smtClean="0">
                <a:solidFill>
                  <a:schemeClr val="tx1"/>
                </a:solidFill>
                <a:latin typeface="Comic Sans MS" pitchFamily="66" charset="0"/>
              </a:rPr>
              <a:t>фасциотомия</a:t>
            </a: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) для декомпрессии </a:t>
            </a:r>
            <a:r>
              <a:rPr lang="ru-RU" sz="2400" dirty="0" err="1" smtClean="0">
                <a:solidFill>
                  <a:schemeClr val="tx1"/>
                </a:solidFill>
                <a:latin typeface="Comic Sans MS" pitchFamily="66" charset="0"/>
              </a:rPr>
              <a:t>фасциальных</a:t>
            </a: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 футляров.</a:t>
            </a:r>
          </a:p>
          <a:p>
            <a:pPr marL="514350" indent="-51435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 Ориентируясь на направление раневого канала, ножницами рассекают мышцы вдоль хода мышечных волокон. </a:t>
            </a:r>
          </a:p>
          <a:p>
            <a:pPr marL="514350" indent="-514350" algn="l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Кожный разрез в случаях, когда масштабы повреждения мышц превышают его длину, расширяется до границ поврежденных мышц.</a:t>
            </a:r>
          </a:p>
          <a:p>
            <a:pPr marL="514350" indent="-514350" algn="l">
              <a:buFont typeface="Arial" pitchFamily="34" charset="0"/>
              <a:buChar char="•"/>
            </a:pPr>
            <a:endParaRPr lang="ru-RU" sz="1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772400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Особенности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043264"/>
          </a:xfrm>
        </p:spPr>
        <p:txBody>
          <a:bodyPr/>
          <a:lstStyle/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1. непосредственное ударное действие взрывной волны;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2. воздействие газопламенной струи;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3. ранения органов и систем осколками и вторичными ранящими снарядами;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4. ушибы тела при отбрасывании и ударе о почву и твердые предметы;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5. резкое колебание атмосферного давления (баротравма);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6. действие звуковых волн (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акутравма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);</a:t>
            </a:r>
          </a:p>
          <a:p>
            <a:pPr algn="l"/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7. токсическое действие.</a:t>
            </a:r>
            <a:endParaRPr lang="ru-RU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7724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>Второй этап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46232" cy="616530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latin typeface="Comic Sans MS" pitchFamily="66" charset="0"/>
              </a:rPr>
              <a:t>У</a:t>
            </a:r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</a:rPr>
              <a:t>даление инородных тел: ранящих снарядов или их элементов, вторичных осколков, обрывков одежды, свободно лежащих костных осколков, а также кровяных сгустков, кусков мертвых тканей, составляющих содержимое раневого канала. 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</a:rPr>
              <a:t>На этом этапе </a:t>
            </a:r>
            <a:r>
              <a:rPr lang="ru-RU" sz="2000" dirty="0" err="1" smtClean="0">
                <a:solidFill>
                  <a:schemeClr val="tx1"/>
                </a:solidFill>
                <a:latin typeface="Comic Sans MS" pitchFamily="66" charset="0"/>
              </a:rPr>
              <a:t>испол</a:t>
            </a:r>
            <a:r>
              <a:rPr lang="ru-RU" sz="2000" dirty="0" smtClean="0">
                <a:latin typeface="Comic Sans MS" pitchFamily="66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</a:rPr>
              <a:t>промывание раны пульсирующей струей раствора антисептиков. 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</a:rPr>
              <a:t>Отдельные инородные тела располагаются глубоко в тканях и для их удаления требуется специальные доступы и методы, применять которые можно лишь на этапах специализированной помощи. </a:t>
            </a:r>
          </a:p>
          <a:p>
            <a:pPr algn="l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tx1"/>
                </a:solidFill>
                <a:latin typeface="Comic Sans MS" pitchFamily="66" charset="0"/>
              </a:rPr>
              <a:t>На этапе квалифицированной хирургической помощи удаляются только те инородные тела, которые расположены по ходу раневого канала; не подлежат удалению на этом этапе инородные тела, расположенные возле крупных магистральных сосудов, в глубине жизненно важных органов, а также инородные тела, для удаления которых требуется дополнительный сложный доступ.</a:t>
            </a:r>
            <a:endParaRPr lang="ru-RU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772400" cy="1143000"/>
          </a:xfrm>
        </p:spPr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Т</a:t>
            </a:r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>ретий этап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8"/>
            <a:ext cx="8964488" cy="433082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Выполняется иссечение нежизнеспособных тканей, то есть иссечение зоны первичного некроза и той зоны вторичного некроза, где ткани имеют сомнительную жизнеспособность.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Критериями жизнеспособности тканей являются: яркий цвет, хорошая кровоточивость, для мышц – хорошая сократимость в ответ на воздействие пинцетом. </a:t>
            </a: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Иссечение </a:t>
            </a:r>
            <a:r>
              <a:rPr lang="ru-RU" sz="2800" dirty="0" err="1" smtClean="0">
                <a:latin typeface="Comic Sans MS" pitchFamily="66" charset="0"/>
              </a:rPr>
              <a:t>т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аней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осуществляется послойно с учетом различной реакции различных тканей на повреждение.</a:t>
            </a:r>
          </a:p>
          <a:p>
            <a:pPr algn="l">
              <a:buFont typeface="Arial" pitchFamily="34" charset="0"/>
              <a:buChar char="•"/>
            </a:pP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7724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>Четвертый этап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424936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Выполняется операция на поврежденных органах и тканях: черепе и головном мозге, позвоночнике и спинном мозге, на грудной стенке и органах груди, на органах брюшной полости, на костях и органах таза, на магистральных сосудах, костях, периферических нервах и т. п.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>Пятый этап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Выполняется дренирование раны – создание оптимальных условий для оттока раневого отделяемого.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Comic Sans MS" pitchFamily="66" charset="0"/>
              </a:rPr>
              <a:t>Шестой этап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12776"/>
            <a:ext cx="8458200" cy="41148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 Закрытие раны. </a:t>
            </a: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С учетом особенностей огнестрельной и МВ раны (наличие зоны вторичного некроза) первичный шов после первичной хирургической обработки раны не накладывается.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504" y="980728"/>
            <a:ext cx="8636496" cy="2655168"/>
          </a:xfrm>
        </p:spPr>
        <p:txBody>
          <a:bodyPr/>
          <a:lstStyle/>
          <a:p>
            <a:pPr algn="l"/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b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При ПХО выполняется удаление мелких или крупных костных отломков. </a:t>
            </a:r>
            <a:b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Остеосинтез выполняется аппаратами внешней фиксации типа </a:t>
            </a:r>
            <a:r>
              <a:rPr lang="ru-RU" sz="2400" dirty="0" err="1" smtClean="0">
                <a:solidFill>
                  <a:schemeClr val="tx1"/>
                </a:solidFill>
                <a:latin typeface="Comic Sans MS" pitchFamily="66" charset="0"/>
              </a:rPr>
              <a:t>Илизарова</a:t>
            </a: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 и (или) стержневыми аппаратами. </a:t>
            </a:r>
            <a:b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Comic Sans MS" pitchFamily="66" charset="0"/>
              </a:rPr>
              <a:t>По окончании операции основную операционную рану не зашивают.</a:t>
            </a:r>
            <a:r>
              <a:rPr lang="ru-RU" sz="2400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ru-RU" sz="2400" dirty="0" smtClean="0">
                <a:solidFill>
                  <a:schemeClr val="tx2"/>
                </a:solidFill>
                <a:latin typeface="Comic Sans MS" pitchFamily="66" charset="0"/>
              </a:rPr>
            </a:br>
            <a:endParaRPr lang="ru-RU" sz="24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2"/>
                </a:solidFill>
                <a:latin typeface="Comic Sans MS" pitchFamily="66" charset="0"/>
              </a:rPr>
              <a:t>При оказании хирургической помощи раненым с минно-взрывными ранениями и взрывными травмами учитывается множественный, сочетанный и комбинированный характер поражения. </a:t>
            </a:r>
            <a:endParaRPr lang="ru-RU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36912"/>
            <a:ext cx="77724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chemeClr val="tx2"/>
                </a:solidFill>
                <a:latin typeface="Comic Sans MS" pitchFamily="66" charset="0"/>
              </a:rPr>
              <a:t>ПРИНЦИПЫ ЛЕЧЕНИЯ МИННО-ВЗРЫВНЫХ РАНЕНИЙ И ВЗРЫВНЫХ ТРАВМ</a:t>
            </a:r>
            <a:r>
              <a:rPr lang="ru-RU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Первый принцип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err="1" smtClean="0">
                <a:latin typeface="Comic Sans MS" pitchFamily="66" charset="0"/>
              </a:rPr>
              <a:t>посистемная</a:t>
            </a:r>
            <a:r>
              <a:rPr lang="ru-RU" dirty="0" smtClean="0">
                <a:latin typeface="Comic Sans MS" pitchFamily="66" charset="0"/>
              </a:rPr>
              <a:t> оценка тяжести состояния раненого и ранняя активная диагностика повреждений.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8280920" cy="1143000"/>
          </a:xfrm>
        </p:spPr>
        <p:txBody>
          <a:bodyPr/>
          <a:lstStyle/>
          <a:p>
            <a:pPr algn="l"/>
            <a:r>
              <a:rPr lang="ru-RU" sz="3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itchFamily="66" charset="0"/>
              </a:rPr>
              <a:t>Основная задача диагностического процесса при минно-взрывном ранении и взрывной травме- </a:t>
            </a:r>
            <a: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b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ru-RU" sz="3600" b="1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600" dirty="0" smtClean="0">
                <a:solidFill>
                  <a:schemeClr val="tx1"/>
                </a:solidFill>
                <a:latin typeface="Comic Sans MS" pitchFamily="66" charset="0"/>
              </a:rPr>
              <a:t>выявить ведущее звено патогенеза и ведущее повреждение.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892480" cy="1143000"/>
          </a:xfrm>
        </p:spPr>
        <p:txBody>
          <a:bodyPr/>
          <a:lstStyle/>
          <a:p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Первый принцип</a:t>
            </a:r>
            <a: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ru-RU" sz="2800" b="1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ru-RU" sz="2800" dirty="0" smtClean="0">
                <a:solidFill>
                  <a:schemeClr val="tx2"/>
                </a:solidFill>
                <a:latin typeface="Comic Sans MS" pitchFamily="66" charset="0"/>
              </a:rPr>
              <a:t>  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2800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340768"/>
            <a:ext cx="9036496" cy="4402832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dirty="0" smtClean="0">
                <a:latin typeface="Comic Sans MS" pitchFamily="66" charset="0"/>
              </a:rPr>
              <a:t>О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дновременно с </a:t>
            </a:r>
            <a:r>
              <a:rPr lang="ru-RU" dirty="0" err="1" smtClean="0">
                <a:solidFill>
                  <a:schemeClr val="tx1"/>
                </a:solidFill>
                <a:latin typeface="Comic Sans MS" pitchFamily="66" charset="0"/>
              </a:rPr>
              <a:t>посистемной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 оценкой тяжести состояния, осуществляется методичное выявление повреждений по областям тела. </a:t>
            </a:r>
            <a:endParaRPr lang="ru-RU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endParaRPr lang="ru-RU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Обнаруженные нарушения в какой-либо системе организма являются основанием для активной (в т.н. инструментальной) диагностики.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r>
              <a:rPr lang="ru-RU" sz="4000" dirty="0" smtClean="0">
                <a:solidFill>
                  <a:schemeClr val="tx2"/>
                </a:solidFill>
                <a:latin typeface="Comic Sans MS" pitchFamily="66" charset="0"/>
              </a:rPr>
              <a:t>Первый принцип</a:t>
            </a:r>
            <a:r>
              <a:rPr lang="ru-RU" sz="3200" b="1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ru-RU" sz="24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892480" cy="4546848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800" dirty="0" err="1" smtClean="0">
                <a:latin typeface="Comic Sans MS" pitchFamily="66" charset="0"/>
              </a:rPr>
              <a:t>Т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равматогенез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МВР свидетельствует о необходимости целенаправленной диагностики ушиба головного мозга, сердца, легких, проникающих ранений полостей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endParaRPr lang="ru-RU" sz="28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Минимальные нарушения со стороны ЦНС являются показанием для проведения специальных диагностических мероприятий: рентгенографии черепа,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люмбальной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 пункции и, при возможности, </a:t>
            </a:r>
            <a:r>
              <a:rPr lang="ru-RU" sz="2800" dirty="0" err="1" smtClean="0">
                <a:solidFill>
                  <a:schemeClr val="tx1"/>
                </a:solidFill>
                <a:latin typeface="Comic Sans MS" pitchFamily="66" charset="0"/>
              </a:rPr>
              <a:t>эхоэнцефалоскопии</a:t>
            </a:r>
            <a:r>
              <a:rPr lang="ru-RU" sz="28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b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OTA">
  <a:themeElements>
    <a:clrScheme name="Custom 5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FF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G24_Malunion-principles-and-evaluation</Template>
  <TotalTime>1769</TotalTime>
  <Words>1426</Words>
  <Application>Microsoft Office PowerPoint</Application>
  <PresentationFormat>Экран (4:3)</PresentationFormat>
  <Paragraphs>104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ThemeOTA</vt:lpstr>
      <vt:lpstr>Минно-Взрывная Травма: Сочетанные Повреждения при Минно-Взрывных Ранениях.  Порядок  Оказания Медицинской Помощи в Условиях Военного Времени. </vt:lpstr>
      <vt:lpstr>Эпидемиология</vt:lpstr>
      <vt:lpstr>Особенности</vt:lpstr>
      <vt:lpstr>При оказании хирургической помощи раненым с минно-взрывными ранениями и взрывными травмами учитывается множественный, сочетанный и комбинированный характер поражения. </vt:lpstr>
      <vt:lpstr>ПРИНЦИПЫ ЛЕЧЕНИЯ МИННО-ВЗРЫВНЫХ РАНЕНИЙ И ВЗРЫВНЫХ ТРАВМ </vt:lpstr>
      <vt:lpstr>Первый принцип</vt:lpstr>
      <vt:lpstr>Основная задача диагностического процесса при минно-взрывном ранении и взрывной травме-    выявить ведущее звено патогенеза и ведущее повреждение. </vt:lpstr>
      <vt:lpstr>Первый принцип    </vt:lpstr>
      <vt:lpstr>Первый принцип  </vt:lpstr>
      <vt:lpstr>Слайд 10</vt:lpstr>
      <vt:lpstr>Слайд 11</vt:lpstr>
      <vt:lpstr>Алгоритм Диагностики Нарушений в Системе Кровообращения</vt:lpstr>
      <vt:lpstr>Второй Принцип</vt:lpstr>
      <vt:lpstr>Второй Принцип  </vt:lpstr>
      <vt:lpstr>Слайд 15</vt:lpstr>
      <vt:lpstr>Слайд 16</vt:lpstr>
      <vt:lpstr>Слайд 17</vt:lpstr>
      <vt:lpstr>Третий Принцип</vt:lpstr>
      <vt:lpstr>Третий Принцип   </vt:lpstr>
      <vt:lpstr>Слайд 20</vt:lpstr>
      <vt:lpstr>Слайд 21</vt:lpstr>
      <vt:lpstr> Четвертый Принцип    Техника ампутаций конечностей при МВР принципиально отличается от стандартной техники ампутаций при хирургических заболеваниях и травмах мирного времени. </vt:lpstr>
      <vt:lpstr>Правила Ампутаций Конечностей при МВР: </vt:lpstr>
      <vt:lpstr>Ампутация по Типу ПХО</vt:lpstr>
      <vt:lpstr>Отрывы Нижних Конечностей</vt:lpstr>
      <vt:lpstr>Слайд 26</vt:lpstr>
      <vt:lpstr>Слайд 27</vt:lpstr>
      <vt:lpstr>Первичная хирургическая обработка раны как оперативное вмешательство включает шесть этапов.</vt:lpstr>
      <vt:lpstr> Первый этап </vt:lpstr>
      <vt:lpstr>Второй этап </vt:lpstr>
      <vt:lpstr>Третий этап </vt:lpstr>
      <vt:lpstr>Четвертый этап</vt:lpstr>
      <vt:lpstr>Пятый этап </vt:lpstr>
      <vt:lpstr>Шестой этап </vt:lpstr>
      <vt:lpstr>  При ПХО выполняется удаление мелких или крупных костных отломков.  Остеосинтез выполняется аппаратами внешней фиксации типа Илизарова и (или) стержневыми аппаратами.  По окончании операции основную операционную рану не зашивают.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Минно-Взрывная Травма; Сочетанные Повреждения при Минно-Взрывных Ранениях.  Порядок  Оказания Медицинской Помощи в Условиях Военного Времени. </dc:title>
  <dc:creator>User</dc:creator>
  <cp:lastModifiedBy>User</cp:lastModifiedBy>
  <cp:revision>59</cp:revision>
  <dcterms:created xsi:type="dcterms:W3CDTF">2022-06-19T15:10:02Z</dcterms:created>
  <dcterms:modified xsi:type="dcterms:W3CDTF">2022-06-23T04:11:15Z</dcterms:modified>
</cp:coreProperties>
</file>