
<file path=[Content_Types].xml><?xml version="1.0" encoding="utf-8"?>
<Types xmlns="http://schemas.openxmlformats.org/package/2006/content-types">
  <Default Extension="png" ContentType="image/png"/>
  <Default Extension="xlsm" ContentType="application/vnd.ms-excel.sheet.macroEnabled.12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517" r:id="rId2"/>
    <p:sldId id="424" r:id="rId3"/>
    <p:sldId id="422" r:id="rId4"/>
    <p:sldId id="431" r:id="rId5"/>
    <p:sldId id="428" r:id="rId6"/>
    <p:sldId id="515" r:id="rId7"/>
    <p:sldId id="475" r:id="rId8"/>
    <p:sldId id="441" r:id="rId9"/>
    <p:sldId id="514" r:id="rId10"/>
    <p:sldId id="454" r:id="rId11"/>
    <p:sldId id="406" r:id="rId12"/>
    <p:sldId id="445" r:id="rId13"/>
    <p:sldId id="408" r:id="rId14"/>
    <p:sldId id="276" r:id="rId15"/>
    <p:sldId id="265" r:id="rId16"/>
    <p:sldId id="417" r:id="rId17"/>
    <p:sldId id="283" r:id="rId18"/>
    <p:sldId id="442" r:id="rId19"/>
    <p:sldId id="411" r:id="rId20"/>
    <p:sldId id="412" r:id="rId21"/>
    <p:sldId id="446" r:id="rId22"/>
    <p:sldId id="447" r:id="rId23"/>
    <p:sldId id="371" r:id="rId24"/>
    <p:sldId id="305" r:id="rId25"/>
    <p:sldId id="365" r:id="rId26"/>
    <p:sldId id="372" r:id="rId27"/>
    <p:sldId id="367" r:id="rId28"/>
    <p:sldId id="510" r:id="rId29"/>
    <p:sldId id="513" r:id="rId30"/>
    <p:sldId id="291" r:id="rId31"/>
    <p:sldId id="275" r:id="rId32"/>
    <p:sldId id="278" r:id="rId33"/>
    <p:sldId id="316" r:id="rId34"/>
    <p:sldId id="385" r:id="rId35"/>
    <p:sldId id="386" r:id="rId36"/>
    <p:sldId id="388" r:id="rId37"/>
    <p:sldId id="391" r:id="rId38"/>
    <p:sldId id="392" r:id="rId39"/>
    <p:sldId id="516" r:id="rId40"/>
    <p:sldId id="463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00" autoAdjust="0"/>
    <p:restoredTop sz="94718"/>
  </p:normalViewPr>
  <p:slideViewPr>
    <p:cSldViewPr snapToGrid="0">
      <p:cViewPr varScale="1">
        <p:scale>
          <a:sx n="60" d="100"/>
          <a:sy n="60" d="100"/>
        </p:scale>
        <p:origin x="176" y="8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______________________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9" b="1" i="0" u="none" strike="noStrike" baseline="0">
                <a:solidFill>
                  <a:srgbClr val="FFFF00"/>
                </a:solidFill>
                <a:latin typeface="Arial Cyr"/>
                <a:ea typeface="Arial Cyr"/>
                <a:cs typeface="Arial Cyr"/>
              </a:defRPr>
            </a:pPr>
            <a:r>
              <a:rPr lang="ru-RU" sz="2000" dirty="0">
                <a:solidFill>
                  <a:schemeClr val="tx1"/>
                </a:solidFill>
              </a:rPr>
              <a:t>Динамика тяжести состояния по шкале SOFA в исследованных группах </a:t>
            </a:r>
          </a:p>
        </c:rich>
      </c:tx>
      <c:layout>
        <c:manualLayout>
          <c:xMode val="edge"/>
          <c:yMode val="edge"/>
          <c:x val="0.187296366901506"/>
          <c:y val="0"/>
        </c:manualLayout>
      </c:layout>
      <c:overlay val="0"/>
      <c:spPr>
        <a:noFill/>
        <a:ln w="39097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8.4690553745928293E-2"/>
          <c:y val="0.14786967418546401"/>
          <c:w val="0.90390879478827402"/>
          <c:h val="0.57644110275689198"/>
        </c:manualLayout>
      </c:layout>
      <c:lineChart>
        <c:grouping val="standard"/>
        <c:varyColors val="0"/>
        <c:ser>
          <c:idx val="2"/>
          <c:order val="0"/>
          <c:tx>
            <c:strRef>
              <c:f>Sheet1!$A$2</c:f>
              <c:strCache>
                <c:ptCount val="1"/>
                <c:pt idx="0">
                  <c:v>Количество баллов по SOFA во II группе</c:v>
                </c:pt>
              </c:strCache>
            </c:strRef>
          </c:tx>
          <c:spPr>
            <a:ln w="58644">
              <a:pattFill prst="pct75">
                <a:fgClr>
                  <a:srgbClr val="0000FF"/>
                </a:fgClr>
                <a:bgClr>
                  <a:srgbClr val="FFFFFF"/>
                </a:bgClr>
              </a:pattFill>
              <a:prstDash val="solid"/>
            </a:ln>
          </c:spPr>
          <c:marker>
            <c:symbol val="square"/>
            <c:size val="9"/>
            <c:spPr>
              <a:solidFill>
                <a:srgbClr val="FFFF00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cat>
            <c:numRef>
              <c:f>Sheet1!$B$1:$U$1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cat>
          <c:val>
            <c:numRef>
              <c:f>Sheet1!$B$2:$U$2</c:f>
              <c:numCache>
                <c:formatCode>General</c:formatCode>
                <c:ptCount val="20"/>
                <c:pt idx="0">
                  <c:v>1.5</c:v>
                </c:pt>
                <c:pt idx="1">
                  <c:v>1.8</c:v>
                </c:pt>
                <c:pt idx="2">
                  <c:v>2.5</c:v>
                </c:pt>
                <c:pt idx="3">
                  <c:v>3.4</c:v>
                </c:pt>
                <c:pt idx="4">
                  <c:v>4.0999999999999996</c:v>
                </c:pt>
                <c:pt idx="5">
                  <c:v>3.9</c:v>
                </c:pt>
                <c:pt idx="6">
                  <c:v>3.4</c:v>
                </c:pt>
                <c:pt idx="7">
                  <c:v>2.4</c:v>
                </c:pt>
                <c:pt idx="8">
                  <c:v>2.6</c:v>
                </c:pt>
                <c:pt idx="9">
                  <c:v>2.2000000000000002</c:v>
                </c:pt>
                <c:pt idx="10">
                  <c:v>2.1</c:v>
                </c:pt>
                <c:pt idx="11">
                  <c:v>1.5</c:v>
                </c:pt>
                <c:pt idx="12">
                  <c:v>1.2</c:v>
                </c:pt>
                <c:pt idx="13">
                  <c:v>1.2</c:v>
                </c:pt>
                <c:pt idx="14">
                  <c:v>1.1000000000000001</c:v>
                </c:pt>
                <c:pt idx="15">
                  <c:v>1.1000000000000001</c:v>
                </c:pt>
                <c:pt idx="16">
                  <c:v>0.9</c:v>
                </c:pt>
                <c:pt idx="17">
                  <c:v>0.9</c:v>
                </c:pt>
                <c:pt idx="18">
                  <c:v>0.9</c:v>
                </c:pt>
                <c:pt idx="19">
                  <c:v>0.9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A19-9345-B087-8A638DE278E5}"/>
            </c:ext>
          </c:extLst>
        </c:ser>
        <c:ser>
          <c:idx val="0"/>
          <c:order val="1"/>
          <c:tx>
            <c:strRef>
              <c:f>Sheet1!$A$3</c:f>
              <c:strCache>
                <c:ptCount val="1"/>
                <c:pt idx="0">
                  <c:v>Количество баллов по SOFA в I группе</c:v>
                </c:pt>
              </c:strCache>
            </c:strRef>
          </c:tx>
          <c:spPr>
            <a:ln w="58644">
              <a:pattFill prst="pct75">
                <a:fgClr>
                  <a:srgbClr val="000000"/>
                </a:fgClr>
                <a:bgClr>
                  <a:srgbClr val="FFFFFF"/>
                </a:bgClr>
              </a:pattFill>
              <a:prstDash val="solid"/>
            </a:ln>
          </c:spPr>
          <c:marker>
            <c:symbol val="square"/>
            <c:size val="9"/>
            <c:spPr>
              <a:solidFill>
                <a:srgbClr val="3366FF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cat>
            <c:numRef>
              <c:f>Sheet1!$B$1:$U$1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cat>
          <c:val>
            <c:numRef>
              <c:f>Sheet1!$B$3:$U$3</c:f>
              <c:numCache>
                <c:formatCode>General</c:formatCode>
                <c:ptCount val="20"/>
                <c:pt idx="0">
                  <c:v>2.8</c:v>
                </c:pt>
                <c:pt idx="1">
                  <c:v>4</c:v>
                </c:pt>
                <c:pt idx="2">
                  <c:v>5.3</c:v>
                </c:pt>
                <c:pt idx="3">
                  <c:v>6.9</c:v>
                </c:pt>
                <c:pt idx="4">
                  <c:v>7.9</c:v>
                </c:pt>
                <c:pt idx="5">
                  <c:v>9.8000000000000007</c:v>
                </c:pt>
                <c:pt idx="6">
                  <c:v>10.7</c:v>
                </c:pt>
                <c:pt idx="7">
                  <c:v>9.7000000000000011</c:v>
                </c:pt>
                <c:pt idx="8">
                  <c:v>10.6</c:v>
                </c:pt>
                <c:pt idx="9">
                  <c:v>9</c:v>
                </c:pt>
                <c:pt idx="10">
                  <c:v>10.5</c:v>
                </c:pt>
                <c:pt idx="11">
                  <c:v>10</c:v>
                </c:pt>
                <c:pt idx="12">
                  <c:v>9.2000000000000011</c:v>
                </c:pt>
                <c:pt idx="13">
                  <c:v>11</c:v>
                </c:pt>
                <c:pt idx="14">
                  <c:v>10</c:v>
                </c:pt>
                <c:pt idx="15">
                  <c:v>9</c:v>
                </c:pt>
                <c:pt idx="16">
                  <c:v>10.8</c:v>
                </c:pt>
                <c:pt idx="17">
                  <c:v>11</c:v>
                </c:pt>
                <c:pt idx="18">
                  <c:v>11.5</c:v>
                </c:pt>
                <c:pt idx="19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A19-9345-B087-8A638DE278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879328008"/>
        <c:axId val="-1196045896"/>
      </c:lineChart>
      <c:catAx>
        <c:axId val="-18793280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46" b="1" i="0" u="none" strike="noStrike" baseline="0">
                    <a:solidFill>
                      <a:srgbClr val="FFFFFF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/>
                  <a:t>сутки</a:t>
                </a:r>
              </a:p>
            </c:rich>
          </c:tx>
          <c:layout>
            <c:manualLayout>
              <c:xMode val="edge"/>
              <c:yMode val="edge"/>
              <c:x val="0.49348528802320801"/>
              <c:y val="0.79198000712873895"/>
            </c:manualLayout>
          </c:layout>
          <c:overlay val="0"/>
          <c:spPr>
            <a:noFill/>
            <a:ln w="39097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488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770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-119604589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1196045896"/>
        <c:scaling>
          <c:orientation val="minMax"/>
          <c:max val="12"/>
        </c:scaling>
        <c:delete val="0"/>
        <c:axPos val="l"/>
        <c:majorGridlines>
          <c:spPr>
            <a:ln w="4887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846" b="1" i="0" u="none" strike="noStrike" baseline="0">
                    <a:solidFill>
                      <a:srgbClr val="FFFFFF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/>
                  <a:t>балл</a:t>
                </a:r>
              </a:p>
            </c:rich>
          </c:tx>
          <c:layout>
            <c:manualLayout>
              <c:xMode val="edge"/>
              <c:yMode val="edge"/>
              <c:x val="0"/>
              <c:y val="0.37593985936943097"/>
            </c:manualLayout>
          </c:layout>
          <c:overlay val="0"/>
          <c:spPr>
            <a:noFill/>
            <a:ln w="39097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488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770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-1879328008"/>
        <c:crosses val="autoZero"/>
        <c:crossBetween val="between"/>
        <c:majorUnit val="2"/>
        <c:minorUnit val="1"/>
      </c:valAx>
      <c:spPr>
        <a:solidFill>
          <a:srgbClr val="C0C0C0"/>
        </a:solidFill>
        <a:ln w="19548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27234401349072501"/>
          <c:y val="0.867001254705144"/>
          <c:w val="0.55480607082630695"/>
          <c:h val="0.124215809284818"/>
        </c:manualLayout>
      </c:layout>
      <c:overlay val="0"/>
      <c:spPr>
        <a:solidFill>
          <a:srgbClr val="C0C0C0"/>
        </a:solidFill>
        <a:ln w="4887">
          <a:solidFill>
            <a:srgbClr val="000000"/>
          </a:solidFill>
          <a:prstDash val="solid"/>
        </a:ln>
      </c:spPr>
      <c:txPr>
        <a:bodyPr/>
        <a:lstStyle/>
        <a:p>
          <a:pPr>
            <a:defRPr sz="1555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691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870967741935498"/>
          <c:y val="0.17886178861788599"/>
          <c:w val="0.462365591397849"/>
          <c:h val="0.69918699186991895"/>
        </c:manualLayout>
      </c:layout>
      <c:radarChart>
        <c:radarStyle val="marker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I степень ВБГ</c:v>
                </c:pt>
              </c:strCache>
            </c:strRef>
          </c:tx>
          <c:spPr>
            <a:ln w="47721">
              <a:solidFill>
                <a:srgbClr val="1FB714"/>
              </a:solidFill>
              <a:prstDash val="solid"/>
            </a:ln>
          </c:spPr>
          <c:marker>
            <c:symbol val="none"/>
          </c:marker>
          <c:dLbls>
            <c:spPr>
              <a:noFill/>
              <a:ln w="31814">
                <a:noFill/>
              </a:ln>
            </c:spPr>
            <c:txPr>
              <a:bodyPr/>
              <a:lstStyle/>
              <a:p>
                <a:pPr>
                  <a:defRPr sz="1096" b="0" i="0" u="none" strike="noStrike" baseline="0">
                    <a:solidFill>
                      <a:srgbClr val="339966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Свободная жидкость в брюшной полости, %</c:v>
                </c:pt>
                <c:pt idx="1">
                  <c:v>Перитонит, %</c:v>
                </c:pt>
                <c:pt idx="2">
                  <c:v>Парез кишки, %</c:v>
                </c:pt>
                <c:pt idx="3">
                  <c:v>Частота признаков SIRS, %</c:v>
                </c:pt>
                <c:pt idx="4">
                  <c:v>Флегмона забр. клетчатки, %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34</c:v>
                </c:pt>
                <c:pt idx="1">
                  <c:v>49</c:v>
                </c:pt>
                <c:pt idx="2">
                  <c:v>56</c:v>
                </c:pt>
                <c:pt idx="3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DA-A246-9410-A77AB3E92EA5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II степень ВБГ</c:v>
                </c:pt>
              </c:strCache>
            </c:strRef>
          </c:tx>
          <c:spPr>
            <a:ln w="47721">
              <a:solidFill>
                <a:srgbClr val="FCF305"/>
              </a:solidFill>
              <a:prstDash val="solid"/>
            </a:ln>
          </c:spPr>
          <c:marker>
            <c:symbol val="none"/>
          </c:marker>
          <c:dLbls>
            <c:spPr>
              <a:noFill/>
              <a:ln w="31814">
                <a:noFill/>
              </a:ln>
            </c:spPr>
            <c:txPr>
              <a:bodyPr/>
              <a:lstStyle/>
              <a:p>
                <a:pPr>
                  <a:defRPr sz="1096" b="0" i="0" u="none" strike="noStrike" baseline="0">
                    <a:solidFill>
                      <a:srgbClr val="FF66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Свободная жидкость в брюшной полости, %</c:v>
                </c:pt>
                <c:pt idx="1">
                  <c:v>Перитонит, %</c:v>
                </c:pt>
                <c:pt idx="2">
                  <c:v>Парез кишки, %</c:v>
                </c:pt>
                <c:pt idx="3">
                  <c:v>Частота признаков SIRS, %</c:v>
                </c:pt>
                <c:pt idx="4">
                  <c:v>Флегмона забр. клетчатки, %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61</c:v>
                </c:pt>
                <c:pt idx="1">
                  <c:v>75</c:v>
                </c:pt>
                <c:pt idx="2">
                  <c:v>81</c:v>
                </c:pt>
                <c:pt idx="3">
                  <c:v>38.9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DA-A246-9410-A77AB3E92EA5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III степень ВБГ</c:v>
                </c:pt>
              </c:strCache>
            </c:strRef>
          </c:tx>
          <c:spPr>
            <a:ln w="47721">
              <a:solidFill>
                <a:srgbClr val="FF6600"/>
              </a:solidFill>
              <a:prstDash val="solid"/>
            </a:ln>
          </c:spPr>
          <c:marker>
            <c:symbol val="none"/>
          </c:marker>
          <c:dLbls>
            <c:spPr>
              <a:noFill/>
              <a:ln w="31814">
                <a:noFill/>
              </a:ln>
            </c:spPr>
            <c:txPr>
              <a:bodyPr/>
              <a:lstStyle/>
              <a:p>
                <a:pPr>
                  <a:defRPr sz="1096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Свободная жидкость в брюшной полости, %</c:v>
                </c:pt>
                <c:pt idx="1">
                  <c:v>Перитонит, %</c:v>
                </c:pt>
                <c:pt idx="2">
                  <c:v>Парез кишки, %</c:v>
                </c:pt>
                <c:pt idx="3">
                  <c:v>Частота признаков SIRS, %</c:v>
                </c:pt>
                <c:pt idx="4">
                  <c:v>Флегмона забр. клетчатки, %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5"/>
                <c:pt idx="0">
                  <c:v>89</c:v>
                </c:pt>
                <c:pt idx="1">
                  <c:v>92</c:v>
                </c:pt>
                <c:pt idx="2">
                  <c:v>93</c:v>
                </c:pt>
                <c:pt idx="3">
                  <c:v>37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6DA-A246-9410-A77AB3E92EA5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IV степень ВБГ</c:v>
                </c:pt>
              </c:strCache>
            </c:strRef>
          </c:tx>
          <c:spPr>
            <a:ln w="47721">
              <a:solidFill>
                <a:srgbClr val="DD0806"/>
              </a:solidFill>
              <a:prstDash val="solid"/>
            </a:ln>
          </c:spPr>
          <c:marker>
            <c:symbol val="none"/>
          </c:marker>
          <c:dLbls>
            <c:spPr>
              <a:noFill/>
              <a:ln w="31814">
                <a:noFill/>
              </a:ln>
            </c:spPr>
            <c:txPr>
              <a:bodyPr/>
              <a:lstStyle/>
              <a:p>
                <a:pPr>
                  <a:defRPr sz="1096" b="0" i="0" u="none" strike="noStrike" baseline="0">
                    <a:solidFill>
                      <a:srgbClr val="DD0806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Свободная жидкость в брюшной полости, %</c:v>
                </c:pt>
                <c:pt idx="1">
                  <c:v>Перитонит, %</c:v>
                </c:pt>
                <c:pt idx="2">
                  <c:v>Парез кишки, %</c:v>
                </c:pt>
                <c:pt idx="3">
                  <c:v>Частота признаков SIRS, %</c:v>
                </c:pt>
                <c:pt idx="4">
                  <c:v>Флегмона забр. клетчатки, %</c:v>
                </c:pt>
              </c:strCache>
            </c:strRef>
          </c:cat>
          <c:val>
            <c:numRef>
              <c:f>Sheet1!$B$5:$F$5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6DA-A246-9410-A77AB3E92E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879923224"/>
        <c:axId val="-1220819640"/>
      </c:radarChart>
      <c:catAx>
        <c:axId val="-1879923224"/>
        <c:scaling>
          <c:orientation val="minMax"/>
        </c:scaling>
        <c:delete val="0"/>
        <c:axPos val="b"/>
        <c:majorGridlines>
          <c:spPr>
            <a:ln w="15907">
              <a:solidFill>
                <a:srgbClr val="FF99CC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-1220819640"/>
        <c:crosses val="autoZero"/>
        <c:auto val="0"/>
        <c:lblAlgn val="ctr"/>
        <c:lblOffset val="100"/>
        <c:noMultiLvlLbl val="0"/>
      </c:catAx>
      <c:valAx>
        <c:axId val="-1220819640"/>
        <c:scaling>
          <c:orientation val="minMax"/>
        </c:scaling>
        <c:delete val="0"/>
        <c:axPos val="l"/>
        <c:majorGridlines>
          <c:spPr>
            <a:ln w="15907">
              <a:solidFill>
                <a:srgbClr val="FF99CC"/>
              </a:solidFill>
              <a:prstDash val="solid"/>
            </a:ln>
          </c:spPr>
        </c:majorGridlines>
        <c:numFmt formatCode="General" sourceLinked="1"/>
        <c:majorTickMark val="cross"/>
        <c:minorTickMark val="none"/>
        <c:tickLblPos val="nextTo"/>
        <c:spPr>
          <a:ln w="15907">
            <a:solidFill>
              <a:srgbClr val="FF99CC"/>
            </a:solidFill>
            <a:prstDash val="solid"/>
          </a:ln>
        </c:spPr>
        <c:txPr>
          <a:bodyPr rot="0" vert="horz"/>
          <a:lstStyle/>
          <a:p>
            <a:pPr>
              <a:defRPr sz="1002" b="1" i="0" u="none" strike="noStrike" baseline="0">
                <a:solidFill>
                  <a:srgbClr val="FF99CC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-1879923224"/>
        <c:crosses val="autoZero"/>
        <c:crossBetween val="between"/>
        <c:majorUnit val="20"/>
        <c:minorUnit val="20"/>
      </c:valAx>
      <c:spPr>
        <a:noFill/>
        <a:ln w="31814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378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378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378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378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7.79569892473118E-2"/>
          <c:y val="0.845528455284553"/>
          <c:w val="0.88709677419354804"/>
          <c:h val="0.142276422764228"/>
        </c:manualLayout>
      </c:layout>
      <c:overlay val="0"/>
      <c:spPr>
        <a:noFill/>
        <a:ln w="31814">
          <a:noFill/>
        </a:ln>
      </c:spPr>
      <c:txPr>
        <a:bodyPr/>
        <a:lstStyle/>
        <a:p>
          <a:pPr>
            <a:defRPr sz="1378" b="0" i="0" u="none" strike="noStrike" baseline="0">
              <a:solidFill>
                <a:srgbClr val="1FB714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85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496D6A-B6D0-408A-BAFF-892042429AFA}" type="datetimeFigureOut">
              <a:rPr lang="ru-RU" smtClean="0"/>
              <a:pPr/>
              <a:t>23.06.22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6DB40-D69F-46BF-9E4A-C0F567272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374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6DB40-D69F-46BF-9E4A-C0F56727271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9782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выбора хирургической тактики при тяжелых травмах в </a:t>
            </a:r>
            <a:r>
              <a: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1990 г. 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Ганноверской школой политравм была предложена система 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</a:t>
            </a:r>
            <a:r>
              <a:rPr lang="ru-RU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amage</a:t>
            </a:r>
            <a:r>
              <a:rPr lang="ru-RU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control</a:t>
            </a:r>
            <a:r>
              <a:rPr lang="ru-RU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surgery</a:t>
            </a:r>
            <a:r>
              <a:rPr lang="ru-RU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DCS</a:t>
            </a:r>
            <a:r>
              <a:rPr lang="ru-RU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контроль повреждений. Данный принцип предполагает разделение хирургической помощи при тяжелых повреждениях на два и более этапа, когда травматичность и длительность неотложного оперативного вмешательства превышают функциональные возможности организма, а одномоментное и окончательное восстановление поврежденных структур приведет либо к смерти пострадавшего, либо к тяжелым послеоперационным осложнениям. Основные положения новой хирургической тактики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Damage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control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(термин был взят из технического лексикона) сформулировали M.F.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Rotondo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C.W.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Schwab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</a:t>
            </a:r>
            <a:r>
              <a: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1993 г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В смысловом отношении этот термин определяется как «предотвращение развития неблагоприятных исходов».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0D69D-1E71-4A2D-8172-E8C0099F7CDB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792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6DB40-D69F-46BF-9E4A-C0F567272713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879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Войну выиграли инвалиды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6DB40-D69F-46BF-9E4A-C0F567272713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281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6DB40-D69F-46BF-9E4A-C0F567272713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111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прокальцитонин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0D69D-1E71-4A2D-8172-E8C0099F7CDB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структуре ранений преобладают раненые тяжелой и крайне тяжелой степени. При этом этом летальность, в зависимости от особенностей этапа оказания мед помощи, характера боевых действий колеблется от 10 до 34%.</a:t>
            </a:r>
            <a:r>
              <a:rPr lang="ru-RU" baseline="0" dirty="0"/>
              <a:t> Основными причинами гибели раненых в живот являются внутрибрюшное кровотечение и перитонит. В этой </a:t>
            </a:r>
            <a:r>
              <a:rPr lang="ru-RU" b="1" baseline="0" dirty="0"/>
              <a:t>связи сроки оказания помощи </a:t>
            </a:r>
            <a:r>
              <a:rPr lang="ru-RU" baseline="0" dirty="0"/>
              <a:t>раненым в живот являются первым решающим фактором предупреждения смертельных исходов.  </a:t>
            </a:r>
            <a:r>
              <a:rPr lang="ru-RU" dirty="0"/>
              <a:t>   Вторым фактором является возросшая тяжесть состояния благодаря ранней доставке раненых. Третьим фактором высокой летальности является сложность выбора правильной хирургической тактики и рационального объёма вмешательства. Четвёртый</a:t>
            </a:r>
            <a:r>
              <a:rPr lang="ru-RU" baseline="0" dirty="0"/>
              <a:t> фактором является увеличение частоты повреждения крупных сосудов.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6DB40-D69F-46BF-9E4A-C0F567272713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260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Адаптивные реакции – приспособление организма к меняющимся условиям. Чтобы немного развлечь: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err="1"/>
              <a:t>Патологи́ческий</a:t>
            </a:r>
            <a:r>
              <a:rPr lang="ru-RU" b="1" dirty="0"/>
              <a:t> </a:t>
            </a:r>
            <a:r>
              <a:rPr lang="ru-RU" b="1" dirty="0" err="1"/>
              <a:t>проце́сс</a:t>
            </a:r>
            <a:r>
              <a:rPr lang="ru-RU" dirty="0"/>
              <a:t> — это последовательность реакций, закономерно возникающих в организме при воздействии патогенного фактора, вызывающая нарушения нормального течения жизненных процессов. Патологический процесс характеризуется: стереотипностью, универсальностью, относительным </a:t>
            </a:r>
            <a:r>
              <a:rPr lang="ru-RU" dirty="0" err="1"/>
              <a:t>полиэтиологизмом</a:t>
            </a:r>
            <a:r>
              <a:rPr lang="ru-RU" dirty="0"/>
              <a:t> и </a:t>
            </a:r>
            <a:r>
              <a:rPr lang="ru-RU" dirty="0" err="1"/>
              <a:t>аутохтонностью</a:t>
            </a:r>
            <a:r>
              <a:rPr lang="ru-RU" dirty="0"/>
              <a:t>, </a:t>
            </a:r>
            <a:r>
              <a:rPr lang="ru-RU" dirty="0" err="1"/>
              <a:t>эквифинальностью</a:t>
            </a:r>
            <a:r>
              <a:rPr lang="ru-RU" dirty="0"/>
              <a:t>, а также характерной онтогенетической динамикой (</a:t>
            </a:r>
            <a:r>
              <a:rPr lang="ru-RU" dirty="0" err="1"/>
              <a:t>Википедия</a:t>
            </a:r>
            <a:r>
              <a:rPr lang="ru-RU" dirty="0"/>
              <a:t>: Зайчик А. Ш., Чурилов Л. П. Общая патофизиология (с основами </a:t>
            </a:r>
            <a:r>
              <a:rPr lang="ru-RU" dirty="0" err="1"/>
              <a:t>имммунопатологии</a:t>
            </a:r>
            <a:r>
              <a:rPr lang="ru-RU" dirty="0"/>
              <a:t>). Учебник для студентов </a:t>
            </a:r>
            <a:r>
              <a:rPr lang="ru-RU" dirty="0" err="1"/>
              <a:t>медВУЗов</a:t>
            </a:r>
            <a:r>
              <a:rPr lang="ru-RU" dirty="0"/>
              <a:t>. — СПб.: 2005. — </a:t>
            </a:r>
            <a:r>
              <a:rPr lang="ru-RU" dirty="0" err="1"/>
              <a:t>ЭЛБИ-СПб</a:t>
            </a:r>
            <a:r>
              <a:rPr lang="ru-RU" dirty="0"/>
              <a:t>, 652 с.).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0D69D-1E71-4A2D-8172-E8C0099F7CDB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995712" y="8869106"/>
            <a:ext cx="3055544" cy="46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 Cyr" charset="0"/>
                <a:ea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9pPr>
          </a:lstStyle>
          <a:p>
            <a:fld id="{13B6FED4-69E6-0846-A32D-D5FC03C3B75B}" type="slidenum">
              <a:rPr lang="ru-RU"/>
              <a:pPr/>
              <a:t>21</a:t>
            </a:fld>
            <a:endParaRPr lang="ru-RU"/>
          </a:p>
        </p:txBody>
      </p:sp>
      <p:sp>
        <p:nvSpPr>
          <p:cNvPr id="26627" name="Rectangle 9"/>
          <p:cNvSpPr txBox="1">
            <a:spLocks noGrp="1" noChangeArrowheads="1"/>
          </p:cNvSpPr>
          <p:nvPr/>
        </p:nvSpPr>
        <p:spPr bwMode="auto">
          <a:xfrm>
            <a:off x="3995712" y="8869107"/>
            <a:ext cx="3050321" cy="46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  <a:cs typeface="Arial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9pPr>
          </a:lstStyle>
          <a:p>
            <a:pPr algn="r">
              <a:buSzPct val="100000"/>
            </a:pPr>
            <a:fld id="{240B74ED-1F13-C442-9684-CCC049794427}" type="slidenum">
              <a:rPr lang="ru-RU" sz="1200">
                <a:solidFill>
                  <a:srgbClr val="000000"/>
                </a:solidFill>
              </a:rPr>
              <a:pPr algn="r">
                <a:buSzPct val="100000"/>
              </a:pPr>
              <a:t>21</a:t>
            </a:fld>
            <a:endParaRPr lang="ru-RU" sz="1200">
              <a:solidFill>
                <a:srgbClr val="000000"/>
              </a:solidFill>
            </a:endParaRPr>
          </a:p>
        </p:txBody>
      </p:sp>
      <p:sp>
        <p:nvSpPr>
          <p:cNvPr id="26628" name="Text Box 1"/>
          <p:cNvSpPr txBox="1">
            <a:spLocks noChangeArrowheads="1"/>
          </p:cNvSpPr>
          <p:nvPr/>
        </p:nvSpPr>
        <p:spPr bwMode="auto">
          <a:xfrm>
            <a:off x="3995713" y="8869106"/>
            <a:ext cx="3053803" cy="465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7160" rIns="90000" bIns="47160" anchor="b"/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  <a:cs typeface="Arial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9pPr>
          </a:lstStyle>
          <a:p>
            <a:pPr algn="r">
              <a:buSzPct val="100000"/>
            </a:pPr>
            <a:fld id="{6166D9B9-66BC-E345-AC4E-F170410E6479}" type="slidenum">
              <a:rPr lang="ru-RU" sz="1200">
                <a:solidFill>
                  <a:srgbClr val="000000"/>
                </a:solidFill>
              </a:rPr>
              <a:pPr algn="r">
                <a:buSzPct val="100000"/>
              </a:pPr>
              <a:t>21</a:t>
            </a:fld>
            <a:endParaRPr lang="ru-RU" sz="1200">
              <a:solidFill>
                <a:srgbClr val="000000"/>
              </a:solidFill>
            </a:endParaRPr>
          </a:p>
        </p:txBody>
      </p:sp>
      <p:sp>
        <p:nvSpPr>
          <p:cNvPr id="26629" name="Text Box 2"/>
          <p:cNvSpPr txBox="1">
            <a:spLocks noChangeArrowheads="1"/>
          </p:cNvSpPr>
          <p:nvPr/>
        </p:nvSpPr>
        <p:spPr bwMode="auto">
          <a:xfrm>
            <a:off x="3995712" y="8869106"/>
            <a:ext cx="3055544" cy="46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7160" rIns="90000" bIns="47160" anchor="b"/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  <a:cs typeface="Arial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9pPr>
          </a:lstStyle>
          <a:p>
            <a:pPr algn="r">
              <a:buSzPct val="100000"/>
            </a:pPr>
            <a:fld id="{D968265E-FF96-A541-92E4-CAC844DD785B}" type="slidenum">
              <a:rPr lang="ru-RU" sz="1200">
                <a:solidFill>
                  <a:srgbClr val="000000"/>
                </a:solidFill>
              </a:rPr>
              <a:pPr algn="r">
                <a:buSzPct val="100000"/>
              </a:pPr>
              <a:t>21</a:t>
            </a:fld>
            <a:endParaRPr lang="ru-RU" sz="1200">
              <a:solidFill>
                <a:srgbClr val="000000"/>
              </a:solidFill>
            </a:endParaRPr>
          </a:p>
        </p:txBody>
      </p:sp>
      <p:sp>
        <p:nvSpPr>
          <p:cNvPr id="26630" name="Text Box 3"/>
          <p:cNvSpPr txBox="1">
            <a:spLocks noChangeArrowheads="1"/>
          </p:cNvSpPr>
          <p:nvPr/>
        </p:nvSpPr>
        <p:spPr bwMode="auto">
          <a:xfrm>
            <a:off x="1175210" y="700829"/>
            <a:ext cx="4702578" cy="350112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 Cyr" charset="0"/>
                <a:ea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26631" name="Text Box 4"/>
          <p:cNvSpPr>
            <a:spLocks noGrp="1" noChangeArrowheads="1"/>
          </p:cNvSpPr>
          <p:nvPr>
            <p:ph type="body"/>
          </p:nvPr>
        </p:nvSpPr>
        <p:spPr bwMode="auto">
          <a:xfrm>
            <a:off x="705127" y="4434554"/>
            <a:ext cx="5642745" cy="521845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7160" rIns="90000" bIns="47160"/>
          <a:lstStyle/>
          <a:p>
            <a:pPr defTabSz="45720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ru-RU" sz="2000">
              <a:cs typeface="Arial" charset="0"/>
            </a:endParaRPr>
          </a:p>
          <a:p>
            <a:pPr defTabSz="45720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ru-RU" sz="20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328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995712" y="8869106"/>
            <a:ext cx="3055544" cy="46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 Cyr" charset="0"/>
                <a:ea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9pPr>
          </a:lstStyle>
          <a:p>
            <a:fld id="{A97E0B9E-726E-4F4B-908F-8D3123D14995}" type="slidenum">
              <a:rPr lang="ru-RU"/>
              <a:pPr/>
              <a:t>22</a:t>
            </a:fld>
            <a:endParaRPr lang="ru-RU"/>
          </a:p>
        </p:txBody>
      </p:sp>
      <p:sp>
        <p:nvSpPr>
          <p:cNvPr id="28675" name="Rectangle 9"/>
          <p:cNvSpPr txBox="1">
            <a:spLocks noGrp="1" noChangeArrowheads="1"/>
          </p:cNvSpPr>
          <p:nvPr/>
        </p:nvSpPr>
        <p:spPr bwMode="auto">
          <a:xfrm>
            <a:off x="3995712" y="8869107"/>
            <a:ext cx="3050321" cy="46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  <a:cs typeface="Arial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9pPr>
          </a:lstStyle>
          <a:p>
            <a:pPr algn="r">
              <a:buSzPct val="100000"/>
            </a:pPr>
            <a:fld id="{1C0EF8E6-3235-9C43-A58F-B22BEDDA0E17}" type="slidenum">
              <a:rPr lang="ru-RU" sz="1200">
                <a:solidFill>
                  <a:srgbClr val="000000"/>
                </a:solidFill>
              </a:rPr>
              <a:pPr algn="r">
                <a:buSzPct val="100000"/>
              </a:pPr>
              <a:t>22</a:t>
            </a:fld>
            <a:endParaRPr lang="ru-RU" sz="1200">
              <a:solidFill>
                <a:srgbClr val="000000"/>
              </a:solidFill>
            </a:endParaRPr>
          </a:p>
        </p:txBody>
      </p:sp>
      <p:sp>
        <p:nvSpPr>
          <p:cNvPr id="28676" name="Text Box 1"/>
          <p:cNvSpPr txBox="1">
            <a:spLocks noChangeArrowheads="1"/>
          </p:cNvSpPr>
          <p:nvPr/>
        </p:nvSpPr>
        <p:spPr bwMode="auto">
          <a:xfrm>
            <a:off x="3995713" y="8869106"/>
            <a:ext cx="3053803" cy="465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7160" rIns="90000" bIns="47160" anchor="b"/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  <a:cs typeface="Arial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9pPr>
          </a:lstStyle>
          <a:p>
            <a:pPr algn="r">
              <a:buSzPct val="100000"/>
            </a:pPr>
            <a:fld id="{EE50B066-18F9-1E41-A796-FECC2161A4F6}" type="slidenum">
              <a:rPr lang="ru-RU" sz="1200">
                <a:solidFill>
                  <a:srgbClr val="000000"/>
                </a:solidFill>
              </a:rPr>
              <a:pPr algn="r">
                <a:buSzPct val="100000"/>
              </a:pPr>
              <a:t>22</a:t>
            </a:fld>
            <a:endParaRPr lang="ru-RU" sz="1200">
              <a:solidFill>
                <a:srgbClr val="000000"/>
              </a:solidFill>
            </a:endParaRPr>
          </a:p>
        </p:txBody>
      </p:sp>
      <p:sp>
        <p:nvSpPr>
          <p:cNvPr id="28677" name="Text Box 2"/>
          <p:cNvSpPr txBox="1">
            <a:spLocks noChangeArrowheads="1"/>
          </p:cNvSpPr>
          <p:nvPr/>
        </p:nvSpPr>
        <p:spPr bwMode="auto">
          <a:xfrm>
            <a:off x="3995712" y="8869106"/>
            <a:ext cx="3055544" cy="46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7160" rIns="90000" bIns="47160" anchor="b"/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  <a:cs typeface="Arial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9pPr>
          </a:lstStyle>
          <a:p>
            <a:pPr algn="r">
              <a:buSzPct val="100000"/>
            </a:pPr>
            <a:fld id="{F0845296-DBFF-694E-8C4F-BD000AD61602}" type="slidenum">
              <a:rPr lang="ru-RU" sz="1200">
                <a:solidFill>
                  <a:srgbClr val="000000"/>
                </a:solidFill>
              </a:rPr>
              <a:pPr algn="r">
                <a:buSzPct val="100000"/>
              </a:pPr>
              <a:t>22</a:t>
            </a:fld>
            <a:endParaRPr lang="ru-RU" sz="1200">
              <a:solidFill>
                <a:srgbClr val="000000"/>
              </a:solidFill>
            </a:endParaRPr>
          </a:p>
        </p:txBody>
      </p:sp>
      <p:sp>
        <p:nvSpPr>
          <p:cNvPr id="28678" name="Text Box 3"/>
          <p:cNvSpPr txBox="1">
            <a:spLocks noChangeArrowheads="1"/>
          </p:cNvSpPr>
          <p:nvPr/>
        </p:nvSpPr>
        <p:spPr bwMode="auto">
          <a:xfrm>
            <a:off x="1175210" y="700829"/>
            <a:ext cx="4702578" cy="350112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 Cyr" charset="0"/>
                <a:ea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Cyr" charset="0"/>
                <a:ea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28679" name="Text Box 4"/>
          <p:cNvSpPr>
            <a:spLocks noGrp="1" noChangeArrowheads="1"/>
          </p:cNvSpPr>
          <p:nvPr>
            <p:ph type="body"/>
          </p:nvPr>
        </p:nvSpPr>
        <p:spPr bwMode="auto">
          <a:xfrm>
            <a:off x="705127" y="4434554"/>
            <a:ext cx="5642745" cy="521845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7160" rIns="90000" bIns="47160"/>
          <a:lstStyle/>
          <a:p>
            <a:pPr defTabSz="45720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ru-RU" sz="2000">
              <a:cs typeface="Arial" charset="0"/>
            </a:endParaRPr>
          </a:p>
          <a:p>
            <a:pPr defTabSz="457200" eaLnBrk="1" hangingPunct="1">
              <a:lnSpc>
                <a:spcPct val="90000"/>
              </a:lnSpc>
              <a:spcBef>
                <a:spcPts val="7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ru-RU" sz="20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611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Все ли так однозначно при выборе метода оценки тяжести инфекционного процесса в раннем периоде ТБ?</a:t>
            </a:r>
          </a:p>
          <a:p>
            <a:r>
              <a:rPr lang="ru-RU" dirty="0"/>
              <a:t>Безусловно продолжается поиск</a:t>
            </a:r>
            <a:r>
              <a:rPr lang="ru-RU" baseline="0" dirty="0"/>
              <a:t> «ИДЕАЛЬНОГО МАРКЕРА ИНФЕКЦИИ» универсального для всех групп пострадавших (независимо от пола, возраста и доминирующего повреждения)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940C-7457-40F5-A3CD-A3EE7FE809D6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356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03CA2-BF6B-460A-8B7F-EDD14487AAF2}" type="datetime1">
              <a:rPr lang="ru-RU" smtClean="0"/>
              <a:t>23.06.22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499A-23E1-4BB5-9935-4D844909EA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230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09821-F461-4BB8-BE29-AC6D604C8099}" type="datetime1">
              <a:rPr lang="ru-RU" smtClean="0"/>
              <a:t>23.06.22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499A-23E1-4BB5-9935-4D844909EA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647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6546B-37A1-4917-8354-4C19D140F971}" type="datetime1">
              <a:rPr lang="ru-RU" smtClean="0"/>
              <a:t>23.06.22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499A-23E1-4BB5-9935-4D844909EA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765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A4834EE5-2E64-423B-8D03-9B97BCD1BF74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25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82C8D8-C59B-A74B-9225-0B26E6ABA5DA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17740-88AC-454E-BB23-49A0E49AAC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029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422400" y="1981200"/>
            <a:ext cx="10058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9ECDE-8059-4622-ADB2-9C8E7E0623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722763"/>
      </p:ext>
    </p:extLst>
  </p:cSld>
  <p:clrMapOvr>
    <a:masterClrMapping/>
  </p:clrMapOvr>
  <p:transition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553200" y="1981200"/>
            <a:ext cx="4927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553200" y="4114800"/>
            <a:ext cx="49276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A6416-08F4-4E6D-BF66-29A67BD916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67875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DEBD5-5220-4B53-AD74-BD40A43B9B23}" type="datetime1">
              <a:rPr lang="ru-RU" smtClean="0"/>
              <a:t>23.06.22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499A-23E1-4BB5-9935-4D844909EA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054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EC75-CE69-49E2-AE65-4432494A4BF9}" type="datetime1">
              <a:rPr lang="ru-RU" smtClean="0"/>
              <a:t>23.06.22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499A-23E1-4BB5-9935-4D844909EA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392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601B7-821D-4E60-998E-E79849791A02}" type="datetime1">
              <a:rPr lang="ru-RU" smtClean="0"/>
              <a:t>23.06.22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499A-23E1-4BB5-9935-4D844909EA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927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7EE07-4D77-4F48-9D1B-700B1A2E36F9}" type="datetime1">
              <a:rPr lang="ru-RU" smtClean="0"/>
              <a:t>23.06.22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499A-23E1-4BB5-9935-4D844909EA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382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C1-749D-4B0C-91AF-59FF11C9E2C8}" type="datetime1">
              <a:rPr lang="ru-RU" smtClean="0"/>
              <a:t>23.06.22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499A-23E1-4BB5-9935-4D844909EA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538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CCBD-4244-4FFC-AC65-81D63135C7F4}" type="datetime1">
              <a:rPr lang="ru-RU" smtClean="0"/>
              <a:t>23.06.22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499A-23E1-4BB5-9935-4D844909EA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984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1EA1-80A3-4566-94D3-E3A6A4E08D9C}" type="datetime1">
              <a:rPr lang="ru-RU" smtClean="0"/>
              <a:t>23.06.22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499A-23E1-4BB5-9935-4D844909EA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52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40D7-0851-42A9-8F39-B697D47FF642}" type="datetime1">
              <a:rPr lang="ru-RU" smtClean="0"/>
              <a:t>23.06.22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499A-23E1-4BB5-9935-4D844909EA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147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F2F43-101E-4EE9-88F7-3D1732B99718}" type="datetime1">
              <a:rPr lang="ru-RU" smtClean="0"/>
              <a:t>23.06.22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E499A-23E1-4BB5-9935-4D844909EA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434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8" r:id="rId12"/>
    <p:sldLayoutId id="2147483670" r:id="rId13"/>
    <p:sldLayoutId id="2147483671" r:id="rId14"/>
    <p:sldLayoutId id="2147483672" r:id="rId15"/>
    <p:sldLayoutId id="2147483673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433272" y="373217"/>
            <a:ext cx="10676580" cy="2687054"/>
          </a:xfrm>
          <a:solidFill>
            <a:schemeClr val="accent5"/>
          </a:solidFill>
        </p:spPr>
        <p:txBody>
          <a:bodyPr>
            <a:noAutofit/>
          </a:bodyPr>
          <a:lstStyle/>
          <a:p>
            <a:pPr algn="ctr"/>
            <a:r>
              <a:rPr lang="ru-RU" alt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ru-RU" alt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ru-RU" altLang="ru-RU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медицинского обеспечения ДТ МВД России               </a:t>
            </a:r>
            <a:br>
              <a:rPr lang="ru-RU" alt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r>
              <a:rPr lang="ru-RU" alt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ФКУЗ «ГЛАВНЫЙ КЛИНИЧЕСКИЙ ГОСПИТАЛЬ МВД РОССИИ»</a:t>
            </a:r>
            <a:b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ФГБОУ ВО Московский государственный университет </a:t>
            </a:r>
            <a:b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пищевых производств МИНО Кафедра хирургии повреждений </a:t>
            </a:r>
            <a:b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ФГБУЗ МЗ «Национальный медико-хирургический центр им. Н.И. Пирогова,</a:t>
            </a:r>
            <a:b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Кафедра хирургии с курсом травматологии и ортопедии и хирургической эндокринологии</a:t>
            </a:r>
            <a:b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21781" y="3984118"/>
            <a:ext cx="11288071" cy="1534891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3200" b="1" dirty="0"/>
              <a:t> </a:t>
            </a:r>
            <a:r>
              <a:rPr lang="ru-RU" b="1" dirty="0"/>
              <a:t>Острый огнестрельный абдоминальный </a:t>
            </a:r>
            <a:r>
              <a:rPr lang="ru-RU" b="1" dirty="0" err="1"/>
              <a:t>дистресс</a:t>
            </a:r>
            <a:r>
              <a:rPr lang="ru-RU" b="1" dirty="0"/>
              <a:t>-синдром.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b="1" dirty="0"/>
              <a:t>Новый взгляд на актуальную проблему хирургической </a:t>
            </a:r>
            <a:r>
              <a:rPr lang="ru-RU" b="1" dirty="0" err="1"/>
              <a:t>инфектологии</a:t>
            </a:r>
            <a:endParaRPr lang="ru-RU" sz="4000" b="1" dirty="0"/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358694" y="5240337"/>
            <a:ext cx="11759827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400" b="1" dirty="0">
                <a:latin typeface="Arial"/>
                <a:cs typeface="Arial"/>
              </a:rPr>
              <a:t>В.Ф. </a:t>
            </a:r>
            <a:r>
              <a:rPr lang="ru-RU" altLang="ru-RU" sz="2400" b="1" dirty="0" err="1">
                <a:latin typeface="Arial"/>
                <a:cs typeface="Arial"/>
              </a:rPr>
              <a:t>Зубрицкий</a:t>
            </a:r>
            <a:r>
              <a:rPr lang="ru-RU" altLang="ru-RU" sz="2400" b="1" dirty="0">
                <a:latin typeface="Arial"/>
                <a:cs typeface="Arial"/>
              </a:rPr>
              <a:t>,  А.Л. Левчук</a:t>
            </a:r>
            <a:endParaRPr lang="ru-RU" altLang="ru-RU" sz="2000" b="1" dirty="0">
              <a:latin typeface="Arial"/>
              <a:cs typeface="Arial"/>
            </a:endParaRPr>
          </a:p>
          <a:p>
            <a:pPr algn="ctr">
              <a:spcBef>
                <a:spcPct val="0"/>
              </a:spcBef>
              <a:buNone/>
            </a:pPr>
            <a:r>
              <a:rPr lang="ru-RU" altLang="ru-RU" sz="2400" dirty="0">
                <a:latin typeface="Arial"/>
                <a:cs typeface="Arial"/>
              </a:rPr>
              <a:t>Курск </a:t>
            </a:r>
            <a:endParaRPr lang="ru-RU" altLang="ru-RU" sz="2800" dirty="0">
              <a:latin typeface="Arial"/>
              <a:cs typeface="Arial"/>
            </a:endParaRPr>
          </a:p>
          <a:p>
            <a:pPr algn="ctr">
              <a:spcBef>
                <a:spcPct val="0"/>
              </a:spcBef>
              <a:buNone/>
            </a:pPr>
            <a:r>
              <a:rPr lang="ru-RU" altLang="ru-RU" sz="2000" dirty="0">
                <a:latin typeface="Arial"/>
                <a:cs typeface="Arial"/>
              </a:rPr>
              <a:t> 2022</a:t>
            </a:r>
            <a:br>
              <a:rPr lang="ru-RU" altLang="ru-RU" sz="2000" dirty="0">
                <a:latin typeface="Arial"/>
                <a:cs typeface="Arial"/>
              </a:rPr>
            </a:br>
            <a:endParaRPr lang="ru-RU" altLang="ru-RU" sz="2000" dirty="0">
              <a:latin typeface="Arial"/>
              <a:cs typeface="Arial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499A-23E1-4BB5-9935-4D844909EA20}" type="slidenum">
              <a:rPr lang="ru-RU" smtClean="0"/>
              <a:pPr/>
              <a:t>1</a:t>
            </a:fld>
            <a:endParaRPr lang="ru-RU"/>
          </a:p>
        </p:txBody>
      </p:sp>
      <p:pic>
        <p:nvPicPr>
          <p:cNvPr id="7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97" y="1300217"/>
            <a:ext cx="987706" cy="987706"/>
          </a:xfrm>
          <a:prstGeom prst="rect">
            <a:avLst/>
          </a:prstGeom>
        </p:spPr>
      </p:pic>
      <p:pic>
        <p:nvPicPr>
          <p:cNvPr id="8" name="Picture 1" descr="Скриншот 2019-04-10 16">
            <a:extLst>
              <a:ext uri="{FF2B5EF4-FFF2-40B4-BE49-F238E27FC236}">
                <a16:creationId xmlns:a16="http://schemas.microsoft.com/office/drawing/2014/main" id="{7FE3FAEF-0738-824E-8A6B-E2D11892A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99" y="2287923"/>
            <a:ext cx="913447" cy="85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Скриншот 2019-04-10 16">
            <a:extLst>
              <a:ext uri="{FF2B5EF4-FFF2-40B4-BE49-F238E27FC236}">
                <a16:creationId xmlns:a16="http://schemas.microsoft.com/office/drawing/2014/main" id="{6602EA3D-0EE3-AD40-AFE2-D58C15414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48" y="3193950"/>
            <a:ext cx="886098" cy="106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Медицинская служба МВД России_золотая змея">
            <a:extLst>
              <a:ext uri="{FF2B5EF4-FFF2-40B4-BE49-F238E27FC236}">
                <a16:creationId xmlns:a16="http://schemas.microsoft.com/office/drawing/2014/main" id="{60853A21-F52C-744C-B225-362C1B43C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89" y="156712"/>
            <a:ext cx="834771" cy="116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4679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39185" y="1"/>
            <a:ext cx="11713633" cy="740833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eaLnBrk="1" hangingPunct="1"/>
            <a:r>
              <a:rPr lang="ru-RU" sz="2700" b="1" dirty="0">
                <a:solidFill>
                  <a:srgbClr val="0D0D0D"/>
                </a:solidFill>
                <a:latin typeface="Calibri" charset="0"/>
                <a:ea typeface="Arial" charset="0"/>
                <a:cs typeface="Arial" charset="0"/>
              </a:rPr>
              <a:t>СМЕРТНОСТЬ ПРИ ПОЛИТРАВМЕ</a:t>
            </a:r>
          </a:p>
        </p:txBody>
      </p:sp>
      <p:pic>
        <p:nvPicPr>
          <p:cNvPr id="13316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22" y="1471166"/>
            <a:ext cx="1170728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832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52095" y="1671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Arial"/>
                <a:cs typeface="Arial"/>
              </a:rPr>
              <a:t>Характеристика огнестрельных ранений живота по тяжести </a:t>
            </a:r>
            <a:r>
              <a:rPr lang="en-US" sz="3200" b="1" dirty="0">
                <a:latin typeface="Arial"/>
                <a:cs typeface="Arial"/>
              </a:rPr>
              <a:t>%</a:t>
            </a:r>
            <a:endParaRPr lang="ru-RU" sz="3200" b="1" dirty="0">
              <a:latin typeface="Arial"/>
              <a:cs typeface="Arial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/>
          </p:nvPr>
        </p:nvGraphicFramePr>
        <p:xfrm>
          <a:off x="193737" y="1309056"/>
          <a:ext cx="11624243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77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2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54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95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395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000000"/>
                          </a:solidFill>
                        </a:rPr>
                        <a:t>Тяжесть ранения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000000"/>
                          </a:solidFill>
                        </a:rPr>
                        <a:t>Баллы шкалы</a:t>
                      </a:r>
                    </a:p>
                    <a:p>
                      <a:r>
                        <a:rPr lang="ru-RU" sz="2400" dirty="0">
                          <a:solidFill>
                            <a:srgbClr val="000000"/>
                          </a:solidFill>
                        </a:rPr>
                        <a:t> ВПХ-П(ОР)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000000"/>
                          </a:solidFill>
                        </a:rPr>
                        <a:t>Вооруженный конфликт в Чеченской Республике в 1994 - 1996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</a:rPr>
                        <a:t>Контртеррористическая операция в 1999 - 2002</a:t>
                      </a:r>
                    </a:p>
                    <a:p>
                      <a:endParaRPr lang="ru-RU" sz="2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000000"/>
                          </a:solidFill>
                        </a:rPr>
                        <a:t>Служебно-боевые операции МВД на Северном Кавказе 2012</a:t>
                      </a:r>
                      <a:r>
                        <a:rPr lang="ru-RU" sz="2400" baseline="0" dirty="0">
                          <a:solidFill>
                            <a:srgbClr val="000000"/>
                          </a:solidFill>
                        </a:rPr>
                        <a:t> - 2016</a:t>
                      </a:r>
                      <a:endParaRPr lang="ru-RU" sz="2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Легкие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 </a:t>
                      </a:r>
                      <a:r>
                        <a:rPr lang="ru-RU" sz="2400" b="1" baseline="0" dirty="0"/>
                        <a:t>   </a:t>
                      </a:r>
                      <a:r>
                        <a:rPr lang="en-US" sz="2400" b="1" baseline="0" dirty="0"/>
                        <a:t>&lt;</a:t>
                      </a:r>
                      <a:r>
                        <a:rPr lang="ru-RU" sz="2400" b="1" baseline="0" dirty="0"/>
                        <a:t> 0,5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15,2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18,3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rgbClr val="FF0000"/>
                          </a:solidFill>
                        </a:rPr>
                        <a:t>9,8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Средней тяжести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0,5 – 0,9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11,0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6,2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rgbClr val="FF0000"/>
                          </a:solidFill>
                        </a:rPr>
                        <a:t>4,7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Тяжелые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1 - 12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70,8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68,0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rgbClr val="FF0000"/>
                          </a:solidFill>
                        </a:rPr>
                        <a:t>78,3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Крайне тяжелые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&gt;</a:t>
                      </a:r>
                      <a:r>
                        <a:rPr lang="ru-RU" sz="2400" b="1" dirty="0"/>
                        <a:t> 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3,0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7,5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rgbClr val="FF0000"/>
                          </a:solidFill>
                        </a:rPr>
                        <a:t>7,2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499A-23E1-4BB5-9935-4D844909EA20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063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"/>
            <a:ext cx="10972800" cy="113982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Частота повреждений отдельных частей тела при сочетанной механической травме</a:t>
            </a:r>
          </a:p>
        </p:txBody>
      </p:sp>
      <p:graphicFrame>
        <p:nvGraphicFramePr>
          <p:cNvPr id="190816" name="Group 35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00962913"/>
              </p:ext>
            </p:extLst>
          </p:nvPr>
        </p:nvGraphicFramePr>
        <p:xfrm>
          <a:off x="765544" y="1097280"/>
          <a:ext cx="10535575" cy="4724400"/>
        </p:xfrm>
        <a:graphic>
          <a:graphicData uri="http://schemas.openxmlformats.org/drawingml/2006/table">
            <a:tbl>
              <a:tblPr/>
              <a:tblGrid>
                <a:gridCol w="308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30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04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806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6949"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Часть тела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Частота повреждений, %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9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Общая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Доминирующих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Конкурирующих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94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Голова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89,4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15,5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12,4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94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Шея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2,0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0,2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0,1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694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Грудь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61,2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14,4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14,2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694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cs typeface="Arial"/>
                        </a:rPr>
                        <a:t>Живот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cs typeface="Arial"/>
                        </a:rPr>
                        <a:t>28,4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cs typeface="Arial"/>
                        </a:rPr>
                        <a:t>9,6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cs typeface="Arial"/>
                        </a:rPr>
                        <a:t>8,8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694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Таз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14,2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0,6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0,9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694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Позвоночник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22,9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3,8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4,6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694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Конечности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66,1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9,6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4,6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694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Травма 2 частей тела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47,6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5966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Травма 3 и более частей тела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52,4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90817" name="Rectangle 353"/>
          <p:cNvSpPr>
            <a:spLocks noChangeArrowheads="1"/>
          </p:cNvSpPr>
          <p:nvPr/>
        </p:nvSpPr>
        <p:spPr bwMode="auto">
          <a:xfrm>
            <a:off x="1828801" y="5943600"/>
            <a:ext cx="63867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Частота сочетанных травм, сопровождающихся шоком – 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62,3</a:t>
            </a: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265881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54650" y="0"/>
            <a:ext cx="10515600" cy="738131"/>
          </a:xfrm>
        </p:spPr>
        <p:txBody>
          <a:bodyPr/>
          <a:lstStyle/>
          <a:p>
            <a:pPr algn="ctr"/>
            <a:r>
              <a:rPr lang="ru-RU" dirty="0"/>
              <a:t>ВПХ – П (ОР)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/>
          </p:nvPr>
        </p:nvGraphicFramePr>
        <p:xfrm>
          <a:off x="624264" y="817902"/>
          <a:ext cx="10913873" cy="597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01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64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94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3674">
                <a:tc>
                  <a:txBody>
                    <a:bodyPr/>
                    <a:lstStyle/>
                    <a:p>
                      <a:r>
                        <a:rPr lang="ru-RU" sz="1800" dirty="0"/>
                        <a:t>№ п/п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/>
                        <a:t>Характер и локализация повреждения</a:t>
                      </a:r>
                    </a:p>
                    <a:p>
                      <a:pPr algn="ctr"/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Тяжесть повреждений в баллах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476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Arial"/>
                          <a:cs typeface="Arial"/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Arial"/>
                          <a:cs typeface="Arial"/>
                        </a:rPr>
                        <a:t>Ограниченные раны мягких тканей живота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Arial"/>
                          <a:cs typeface="Arial"/>
                        </a:rPr>
                        <a:t>0,05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476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Arial"/>
                          <a:cs typeface="Arial"/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Arial"/>
                          <a:cs typeface="Arial"/>
                        </a:rPr>
                        <a:t>Повреждение </a:t>
                      </a:r>
                      <a:r>
                        <a:rPr lang="ru-RU" sz="1800" b="1" dirty="0" err="1">
                          <a:latin typeface="Arial"/>
                          <a:cs typeface="Arial"/>
                        </a:rPr>
                        <a:t>внеорганных</a:t>
                      </a:r>
                      <a:r>
                        <a:rPr lang="ru-RU" sz="1800" b="1" dirty="0">
                          <a:latin typeface="Arial"/>
                          <a:cs typeface="Arial"/>
                        </a:rPr>
                        <a:t> образований брюшной полости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Arial"/>
                          <a:cs typeface="Arial"/>
                        </a:rPr>
                        <a:t>0,6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476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Arial"/>
                          <a:cs typeface="Arial"/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Arial"/>
                          <a:cs typeface="Arial"/>
                        </a:rPr>
                        <a:t>Повреждение печени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Arial"/>
                          <a:cs typeface="Arial"/>
                        </a:rPr>
                        <a:t>1,0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9476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Arial"/>
                          <a:cs typeface="Arial"/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Arial"/>
                          <a:cs typeface="Arial"/>
                        </a:rPr>
                        <a:t>Повреждение селезёнки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Arial"/>
                          <a:cs typeface="Arial"/>
                        </a:rPr>
                        <a:t>3,0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9476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Arial"/>
                          <a:cs typeface="Arial"/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Arial"/>
                          <a:cs typeface="Arial"/>
                        </a:rPr>
                        <a:t>Повреждение почки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Arial"/>
                          <a:cs typeface="Arial"/>
                        </a:rPr>
                        <a:t>3,0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476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Arial"/>
                          <a:cs typeface="Arial"/>
                        </a:rPr>
                        <a:t>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Arial"/>
                          <a:cs typeface="Arial"/>
                        </a:rPr>
                        <a:t>Повреждение тонкой кишки, желудка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Arial"/>
                          <a:cs typeface="Arial"/>
                        </a:rPr>
                        <a:t>3,0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476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Arial"/>
                          <a:cs typeface="Arial"/>
                        </a:rPr>
                        <a:t>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Arial"/>
                          <a:cs typeface="Arial"/>
                        </a:rPr>
                        <a:t>Повреждение двух паренхиматозных органов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Arial"/>
                          <a:cs typeface="Arial"/>
                        </a:rPr>
                        <a:t>4,0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476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Arial"/>
                          <a:cs typeface="Arial"/>
                        </a:rPr>
                        <a:t>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Arial"/>
                          <a:cs typeface="Arial"/>
                        </a:rPr>
                        <a:t>Повреждение полого и паренхиматозного органа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Arial"/>
                          <a:cs typeface="Arial"/>
                        </a:rPr>
                        <a:t>7,0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476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Arial"/>
                          <a:cs typeface="Arial"/>
                        </a:rPr>
                        <a:t>9.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Arial"/>
                          <a:cs typeface="Arial"/>
                        </a:rPr>
                        <a:t>Повреждение толстой и прямой кишки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Arial"/>
                          <a:cs typeface="Arial"/>
                        </a:rPr>
                        <a:t>8,0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9476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Arial"/>
                          <a:cs typeface="Arial"/>
                        </a:rPr>
                        <a:t>!0.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Arial"/>
                          <a:cs typeface="Arial"/>
                        </a:rPr>
                        <a:t>Повреждение тонкой и толстой кишки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Arial"/>
                          <a:cs typeface="Arial"/>
                        </a:rPr>
                        <a:t>9,0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9476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Arial"/>
                          <a:cs typeface="Arial"/>
                        </a:rPr>
                        <a:t>11.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err="1">
                          <a:latin typeface="Arial"/>
                          <a:cs typeface="Arial"/>
                        </a:rPr>
                        <a:t>Повредение</a:t>
                      </a:r>
                      <a:r>
                        <a:rPr lang="ru-RU" sz="1800" b="1" dirty="0">
                          <a:latin typeface="Arial"/>
                          <a:cs typeface="Arial"/>
                        </a:rPr>
                        <a:t> поджелудочной железы, 12-перстной кишки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Arial"/>
                          <a:cs typeface="Arial"/>
                        </a:rPr>
                        <a:t>12,0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9476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Arial"/>
                          <a:cs typeface="Arial"/>
                        </a:rPr>
                        <a:t>12.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Arial"/>
                          <a:cs typeface="Arial"/>
                        </a:rPr>
                        <a:t>Повреждение 3 и более органов брюшной полости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Arial"/>
                          <a:cs typeface="Arial"/>
                        </a:rPr>
                        <a:t>12,0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3542">
                <a:tc>
                  <a:txBody>
                    <a:bodyPr/>
                    <a:lstStyle/>
                    <a:p>
                      <a:r>
                        <a:rPr lang="ru-RU" sz="2400" b="1" baseline="-25000" dirty="0">
                          <a:latin typeface="Arial"/>
                          <a:cs typeface="Arial"/>
                        </a:rPr>
                        <a:t>13.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Arial"/>
                          <a:cs typeface="Arial"/>
                        </a:rPr>
                        <a:t>Повреждение аорты, нижней полой, печеночной или воротной вены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/>
                          <a:cs typeface="Arial"/>
                        </a:rPr>
                        <a:t>19,0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499A-23E1-4BB5-9935-4D844909EA20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890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6" name="Rectangle 4">
            <a:extLst>
              <a:ext uri="{FF2B5EF4-FFF2-40B4-BE49-F238E27FC236}">
                <a16:creationId xmlns:a16="http://schemas.microsoft.com/office/drawing/2014/main" id="{693D7336-8DD8-C040-B37B-95BA489B974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Физико-математическая модель механизма формирования огнестрельного ранения</a:t>
            </a: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74438" name="Picture 6" descr="Безымянный 1">
            <a:extLst>
              <a:ext uri="{FF2B5EF4-FFF2-40B4-BE49-F238E27FC236}">
                <a16:creationId xmlns:a16="http://schemas.microsoft.com/office/drawing/2014/main" id="{D41DB01C-21A3-3D46-8EEB-AE1F972A8EFF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2"/>
          <a:stretch>
            <a:fillRect/>
          </a:stretch>
        </p:blipFill>
        <p:spPr>
          <a:xfrm>
            <a:off x="2927350" y="1484314"/>
            <a:ext cx="6408738" cy="5184775"/>
          </a:xfrm>
          <a:solidFill>
            <a:schemeClr val="accent1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4651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>
            <a:extLst>
              <a:ext uri="{FF2B5EF4-FFF2-40B4-BE49-F238E27FC236}">
                <a16:creationId xmlns:a16="http://schemas.microsoft.com/office/drawing/2014/main" id="{0938FBEC-44BE-2743-80EC-562216AA09F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998838" y="0"/>
            <a:ext cx="10515600" cy="1325563"/>
          </a:xfrm>
        </p:spPr>
        <p:txBody>
          <a:bodyPr>
            <a:normAutofit/>
          </a:bodyPr>
          <a:lstStyle/>
          <a:p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Зона первичного некроза при сквозном ранении живота пулей боеприпаса 7Н22 (радиус зоны первичного некроза </a:t>
            </a:r>
            <a:r>
              <a:rPr lang="en-US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3 ≈ 4 см)</a:t>
            </a:r>
          </a:p>
        </p:txBody>
      </p:sp>
      <p:pic>
        <p:nvPicPr>
          <p:cNvPr id="258052" name="Picture 4" descr="101-0191_IMG">
            <a:extLst>
              <a:ext uri="{FF2B5EF4-FFF2-40B4-BE49-F238E27FC236}">
                <a16:creationId xmlns:a16="http://schemas.microsoft.com/office/drawing/2014/main" id="{45829005-22C4-8A42-9B40-3A234E3625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85489"/>
            <a:ext cx="5999069" cy="462104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6" descr="IMG_0058">
            <a:extLst>
              <a:ext uri="{FF2B5EF4-FFF2-40B4-BE49-F238E27FC236}">
                <a16:creationId xmlns:a16="http://schemas.microsoft.com/office/drawing/2014/main" id="{27998B25-7459-DB4C-8B40-7BB26A61D1CA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39120" y="1285489"/>
            <a:ext cx="5754781" cy="462104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5" name="Group 7">
            <a:extLst>
              <a:ext uri="{FF2B5EF4-FFF2-40B4-BE49-F238E27FC236}">
                <a16:creationId xmlns:a16="http://schemas.microsoft.com/office/drawing/2014/main" id="{1ADE1FB7-2349-B248-A216-532F988ACC5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049239" y="2245046"/>
            <a:ext cx="2665413" cy="2701925"/>
            <a:chOff x="3515" y="1819"/>
            <a:chExt cx="1679" cy="1724"/>
          </a:xfrm>
        </p:grpSpPr>
        <p:sp>
          <p:nvSpPr>
            <p:cNvPr id="6" name="Oval 8">
              <a:extLst>
                <a:ext uri="{FF2B5EF4-FFF2-40B4-BE49-F238E27FC236}">
                  <a16:creationId xmlns:a16="http://schemas.microsoft.com/office/drawing/2014/main" id="{B8FCD846-4F5E-9249-B612-276B5D0EBC5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515" y="1819"/>
              <a:ext cx="1679" cy="1724"/>
            </a:xfrm>
            <a:prstGeom prst="ellipse">
              <a:avLst/>
            </a:prstGeom>
            <a:noFill/>
            <a:ln w="31750" cap="sq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5D58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969696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7" name="Line 9">
              <a:extLst>
                <a:ext uri="{FF2B5EF4-FFF2-40B4-BE49-F238E27FC236}">
                  <a16:creationId xmlns:a16="http://schemas.microsoft.com/office/drawing/2014/main" id="{91868356-1A36-7647-8DA7-5B8CC762493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3810" y="2682"/>
              <a:ext cx="522" cy="635"/>
            </a:xfrm>
            <a:prstGeom prst="line">
              <a:avLst/>
            </a:prstGeom>
            <a:noFill/>
            <a:ln w="28575" cap="sq">
              <a:solidFill>
                <a:srgbClr val="FFFFFF"/>
              </a:solidFill>
              <a:round/>
              <a:headEnd type="oval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969696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Text Box 10">
              <a:extLst>
                <a:ext uri="{FF2B5EF4-FFF2-40B4-BE49-F238E27FC236}">
                  <a16:creationId xmlns:a16="http://schemas.microsoft.com/office/drawing/2014/main" id="{F9CDCE30-04A4-A94F-9FF8-4F437F0A155C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-3067616">
              <a:off x="3878" y="2681"/>
              <a:ext cx="34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5D58A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3333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969696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ru-RU" altLang="ru-RU" sz="2000" b="1">
                  <a:solidFill>
                    <a:srgbClr val="FFFFFF"/>
                  </a:solidFill>
                </a:rPr>
                <a:t>R</a:t>
              </a:r>
              <a:r>
                <a:rPr lang="ru-RU" altLang="ru-RU" sz="2000" b="1" baseline="-25000">
                  <a:solidFill>
                    <a:srgbClr val="FFFFFF"/>
                  </a:solidFill>
                </a:rPr>
                <a:t>3</a:t>
              </a:r>
              <a:endParaRPr lang="ru-RU" altLang="ru-RU"/>
            </a:p>
          </p:txBody>
        </p:sp>
      </p:grpSp>
    </p:spTree>
    <p:extLst>
      <p:ext uri="{BB962C8B-B14F-4D97-AF65-F5344CB8AC3E}">
        <p14:creationId xmlns:p14="http://schemas.microsoft.com/office/powerpoint/2010/main" val="3797256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45" name="Rectangle 9"/>
          <p:cNvSpPr>
            <a:spLocks noGrp="1" noRot="1" noChangeArrowheads="1"/>
          </p:cNvSpPr>
          <p:nvPr>
            <p:ph type="title" sz="quarter"/>
          </p:nvPr>
        </p:nvSpPr>
        <p:spPr>
          <a:xfrm>
            <a:off x="609600" y="188914"/>
            <a:ext cx="10972800" cy="936625"/>
          </a:xfrm>
        </p:spPr>
        <p:txBody>
          <a:bodyPr/>
          <a:lstStyle/>
          <a:p>
            <a:pPr algn="ctr"/>
            <a:r>
              <a:rPr lang="ru-RU" sz="2800" dirty="0">
                <a:latin typeface="Arial" pitchFamily="34" charset="0"/>
                <a:cs typeface="Arial" pitchFamily="34" charset="0"/>
              </a:rPr>
              <a:t>Микроскопическая картина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дистантных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повреждений органов при сквозном пулевом ранении</a:t>
            </a:r>
          </a:p>
        </p:txBody>
      </p:sp>
      <p:pic>
        <p:nvPicPr>
          <p:cNvPr id="321550" name="Picture 14" descr="Gepar1"/>
          <p:cNvPicPr preferRelativeResize="0">
            <a:picLocks noGrp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4917" y="1125538"/>
            <a:ext cx="4993216" cy="230346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1554" name="Text Box 18"/>
          <p:cNvSpPr txBox="1">
            <a:spLocks noChangeArrowheads="1"/>
          </p:cNvSpPr>
          <p:nvPr/>
        </p:nvSpPr>
        <p:spPr bwMode="auto">
          <a:xfrm>
            <a:off x="1545167" y="3357563"/>
            <a:ext cx="355176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dirty="0">
                <a:latin typeface="Times New Roman" pitchFamily="18" charset="0"/>
              </a:rPr>
              <a:t>печень</a:t>
            </a:r>
          </a:p>
        </p:txBody>
      </p:sp>
      <p:sp>
        <p:nvSpPr>
          <p:cNvPr id="321555" name="Text Box 19"/>
          <p:cNvSpPr txBox="1">
            <a:spLocks noChangeArrowheads="1"/>
          </p:cNvSpPr>
          <p:nvPr/>
        </p:nvSpPr>
        <p:spPr bwMode="auto">
          <a:xfrm>
            <a:off x="7247467" y="3357563"/>
            <a:ext cx="355176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dirty="0">
                <a:latin typeface="Times New Roman" pitchFamily="18" charset="0"/>
              </a:rPr>
              <a:t>почка</a:t>
            </a:r>
          </a:p>
        </p:txBody>
      </p:sp>
      <p:sp>
        <p:nvSpPr>
          <p:cNvPr id="321556" name="Text Box 20"/>
          <p:cNvSpPr txBox="1">
            <a:spLocks noChangeArrowheads="1"/>
          </p:cNvSpPr>
          <p:nvPr/>
        </p:nvSpPr>
        <p:spPr bwMode="auto">
          <a:xfrm>
            <a:off x="694401" y="6237289"/>
            <a:ext cx="355176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dirty="0">
                <a:latin typeface="Times New Roman" pitchFamily="18" charset="0"/>
              </a:rPr>
              <a:t>легкое</a:t>
            </a:r>
          </a:p>
        </p:txBody>
      </p:sp>
      <p:sp>
        <p:nvSpPr>
          <p:cNvPr id="321557" name="Text Box 21"/>
          <p:cNvSpPr txBox="1">
            <a:spLocks noChangeArrowheads="1"/>
          </p:cNvSpPr>
          <p:nvPr/>
        </p:nvSpPr>
        <p:spPr bwMode="auto">
          <a:xfrm>
            <a:off x="4384059" y="6226177"/>
            <a:ext cx="355176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dirty="0">
                <a:latin typeface="Times New Roman" pitchFamily="18" charset="0"/>
              </a:rPr>
              <a:t>тонкая кишка</a:t>
            </a:r>
          </a:p>
        </p:txBody>
      </p:sp>
      <p:pic>
        <p:nvPicPr>
          <p:cNvPr id="14" name="Picture 9" descr="Ren1"/>
          <p:cNvPicPr preferRelativeResize="0">
            <a:picLocks noGrp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80043" y="1149459"/>
            <a:ext cx="4800533" cy="220810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12" descr="Leg1_3(2)"/>
          <p:cNvPicPr preferRelativeResize="0">
            <a:picLocks noGrp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371" y="3776391"/>
            <a:ext cx="3648405" cy="23717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8" descr="Intest3_2(2)"/>
          <p:cNvPicPr preferRelativeResize="0">
            <a:picLocks noGrp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71169" y="3789050"/>
            <a:ext cx="3702925" cy="230424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7" descr="Col2_2(2)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3754438"/>
            <a:ext cx="3738827" cy="2338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8496267" y="6260043"/>
            <a:ext cx="355176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dirty="0">
                <a:latin typeface="Times New Roman" pitchFamily="18" charset="0"/>
              </a:rPr>
              <a:t>толстая кишка</a:t>
            </a:r>
          </a:p>
        </p:txBody>
      </p:sp>
    </p:spTree>
    <p:extLst>
      <p:ext uri="{BB962C8B-B14F-4D97-AF65-F5344CB8AC3E}">
        <p14:creationId xmlns:p14="http://schemas.microsoft.com/office/powerpoint/2010/main" val="190883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90" name="Rectangle 6">
            <a:extLst>
              <a:ext uri="{FF2B5EF4-FFF2-40B4-BE49-F238E27FC236}">
                <a16:creationId xmlns:a16="http://schemas.microsoft.com/office/drawing/2014/main" id="{52111068-FD21-0147-93C6-FE560B2775C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Структура сферы поражения, создаваемой огнестрельным снарядом в объекте</a:t>
            </a:r>
            <a:r>
              <a:rPr lang="ru-RU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97992" name="Picture 8" descr="SP">
            <a:extLst>
              <a:ext uri="{FF2B5EF4-FFF2-40B4-BE49-F238E27FC236}">
                <a16:creationId xmlns:a16="http://schemas.microsoft.com/office/drawing/2014/main" id="{A103793D-9CE6-4A41-8F73-4E6C6D0C60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" t="2666" r="4947" b="8066"/>
          <a:stretch>
            <a:fillRect/>
          </a:stretch>
        </p:blipFill>
        <p:spPr>
          <a:xfrm>
            <a:off x="2782888" y="1484314"/>
            <a:ext cx="6769100" cy="51133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3392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295400" y="0"/>
            <a:ext cx="9601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rgbClr val="000000"/>
                </a:solidFill>
              </a:rPr>
              <a:t>Патологические процессы</a:t>
            </a: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4176184" y="549275"/>
            <a:ext cx="3647016" cy="369332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i="0">
                <a:solidFill>
                  <a:schemeClr val="bg1"/>
                </a:solidFill>
              </a:rPr>
              <a:t>ГИПОКСИЯ</a:t>
            </a: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4656667" y="1484313"/>
            <a:ext cx="316653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2800"/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4176184" y="1054101"/>
            <a:ext cx="3649133" cy="83099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 dirty="0"/>
              <a:t>ТРАВМАТИЧЕСКИЙ ТОКСИКОЗ</a:t>
            </a:r>
          </a:p>
        </p:txBody>
      </p:sp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4176184" y="1948776"/>
            <a:ext cx="3649133" cy="584776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0" dirty="0">
                <a:solidFill>
                  <a:schemeClr val="bg1"/>
                </a:solidFill>
              </a:rPr>
              <a:t>НАРУШЕНИЯ РЕОЛОГИЧЕСКИХ СВОЙСТВ КРОВИ</a:t>
            </a:r>
          </a:p>
        </p:txBody>
      </p:sp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4176184" y="2565401"/>
            <a:ext cx="3649133" cy="338554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0">
                <a:solidFill>
                  <a:schemeClr val="bg1"/>
                </a:solidFill>
              </a:rPr>
              <a:t>РАССТРОЙСТВА ИММУНИТЕТА</a:t>
            </a:r>
          </a:p>
        </p:txBody>
      </p:sp>
      <p:sp>
        <p:nvSpPr>
          <p:cNvPr id="46091" name="Text Box 11"/>
          <p:cNvSpPr txBox="1">
            <a:spLocks noChangeArrowheads="1"/>
          </p:cNvSpPr>
          <p:nvPr/>
        </p:nvSpPr>
        <p:spPr bwMode="auto">
          <a:xfrm>
            <a:off x="4176184" y="3214688"/>
            <a:ext cx="3649133" cy="70326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0">
                <a:solidFill>
                  <a:schemeClr val="bg1"/>
                </a:solidFill>
              </a:rPr>
              <a:t>ВОСПАЛЕНИЕ</a:t>
            </a:r>
          </a:p>
          <a:p>
            <a:pPr algn="ctr">
              <a:spcBef>
                <a:spcPct val="50000"/>
              </a:spcBef>
            </a:pPr>
            <a:endParaRPr lang="ru-RU" sz="1600" i="0">
              <a:solidFill>
                <a:schemeClr val="bg1"/>
              </a:solidFill>
            </a:endParaRPr>
          </a:p>
        </p:txBody>
      </p:sp>
      <p:sp>
        <p:nvSpPr>
          <p:cNvPr id="46093" name="Text Box 13"/>
          <p:cNvSpPr txBox="1">
            <a:spLocks noChangeArrowheads="1"/>
          </p:cNvSpPr>
          <p:nvPr/>
        </p:nvSpPr>
        <p:spPr bwMode="auto">
          <a:xfrm>
            <a:off x="4176184" y="4006850"/>
            <a:ext cx="3649133" cy="584776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0">
                <a:solidFill>
                  <a:schemeClr val="bg1"/>
                </a:solidFill>
              </a:rPr>
              <a:t>НЕПОСРЕДСТВЕННОЕ ПОВРЕЖДЕНИЕ ОРГАНОВ</a:t>
            </a:r>
          </a:p>
        </p:txBody>
      </p:sp>
      <p:sp>
        <p:nvSpPr>
          <p:cNvPr id="46094" name="Text Box 14"/>
          <p:cNvSpPr txBox="1">
            <a:spLocks noChangeArrowheads="1"/>
          </p:cNvSpPr>
          <p:nvPr/>
        </p:nvSpPr>
        <p:spPr bwMode="auto">
          <a:xfrm>
            <a:off x="4176184" y="4941888"/>
            <a:ext cx="3649133" cy="3365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0">
                <a:solidFill>
                  <a:schemeClr val="bg1"/>
                </a:solidFill>
              </a:rPr>
              <a:t>ИНФИЦИРОВАНИЕ РАН</a:t>
            </a:r>
          </a:p>
        </p:txBody>
      </p:sp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6288617" y="5589589"/>
            <a:ext cx="2783416" cy="58102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ВЫНУЖДЕННАЯ ГИПОДИНАМИЯ</a:t>
            </a:r>
          </a:p>
        </p:txBody>
      </p:sp>
      <p:sp>
        <p:nvSpPr>
          <p:cNvPr id="46096" name="Text Box 16"/>
          <p:cNvSpPr txBox="1">
            <a:spLocks noChangeArrowheads="1"/>
          </p:cNvSpPr>
          <p:nvPr/>
        </p:nvSpPr>
        <p:spPr bwMode="auto">
          <a:xfrm>
            <a:off x="3119967" y="5734050"/>
            <a:ext cx="2688167" cy="584776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ИЗМЕНЕНИЯ РЕАКТИВНОСТИ ОРГАНИЗМА</a:t>
            </a:r>
          </a:p>
        </p:txBody>
      </p:sp>
      <p:sp>
        <p:nvSpPr>
          <p:cNvPr id="46097" name="Text Box 17"/>
          <p:cNvSpPr txBox="1">
            <a:spLocks noChangeArrowheads="1"/>
          </p:cNvSpPr>
          <p:nvPr/>
        </p:nvSpPr>
        <p:spPr bwMode="auto">
          <a:xfrm>
            <a:off x="719667" y="1052514"/>
            <a:ext cx="24003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46098" name="Text Box 18"/>
          <p:cNvSpPr txBox="1">
            <a:spLocks noChangeArrowheads="1"/>
          </p:cNvSpPr>
          <p:nvPr/>
        </p:nvSpPr>
        <p:spPr bwMode="auto">
          <a:xfrm>
            <a:off x="5422900" y="6237288"/>
            <a:ext cx="4895851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0">
                <a:solidFill>
                  <a:schemeClr val="accent2"/>
                </a:solidFill>
              </a:rPr>
              <a:t>Сопутствующие условия</a:t>
            </a:r>
          </a:p>
        </p:txBody>
      </p:sp>
      <p:sp>
        <p:nvSpPr>
          <p:cNvPr id="46099" name="Text Box 19"/>
          <p:cNvSpPr txBox="1">
            <a:spLocks noChangeArrowheads="1"/>
          </p:cNvSpPr>
          <p:nvPr/>
        </p:nvSpPr>
        <p:spPr bwMode="auto">
          <a:xfrm>
            <a:off x="1" y="765176"/>
            <a:ext cx="3503084" cy="369332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rgbClr val="FF0000"/>
                </a:solidFill>
              </a:rPr>
              <a:t>Энцефалопатии</a:t>
            </a:r>
          </a:p>
        </p:txBody>
      </p:sp>
      <p:sp>
        <p:nvSpPr>
          <p:cNvPr id="46100" name="Text Box 20"/>
          <p:cNvSpPr txBox="1">
            <a:spLocks noChangeArrowheads="1"/>
          </p:cNvSpPr>
          <p:nvPr/>
        </p:nvSpPr>
        <p:spPr bwMode="auto">
          <a:xfrm>
            <a:off x="1295401" y="2133601"/>
            <a:ext cx="1824567" cy="369332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rgbClr val="FF0000"/>
                </a:solidFill>
              </a:rPr>
              <a:t>Сепсис</a:t>
            </a:r>
          </a:p>
        </p:txBody>
      </p:sp>
      <p:sp>
        <p:nvSpPr>
          <p:cNvPr id="46101" name="Text Box 21"/>
          <p:cNvSpPr txBox="1">
            <a:spLocks noChangeArrowheads="1"/>
          </p:cNvSpPr>
          <p:nvPr/>
        </p:nvSpPr>
        <p:spPr bwMode="auto">
          <a:xfrm>
            <a:off x="719667" y="3357564"/>
            <a:ext cx="3166533" cy="646331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>
                <a:solidFill>
                  <a:srgbClr val="FF0000"/>
                </a:solidFill>
              </a:rPr>
              <a:t>Обострение и декомпенсация сопутствующих заболеваний</a:t>
            </a:r>
          </a:p>
        </p:txBody>
      </p:sp>
      <p:sp>
        <p:nvSpPr>
          <p:cNvPr id="46102" name="Text Box 22"/>
          <p:cNvSpPr txBox="1">
            <a:spLocks noChangeArrowheads="1"/>
          </p:cNvSpPr>
          <p:nvPr/>
        </p:nvSpPr>
        <p:spPr bwMode="auto">
          <a:xfrm>
            <a:off x="8496301" y="1268414"/>
            <a:ext cx="22076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46103" name="Text Box 23"/>
          <p:cNvSpPr txBox="1">
            <a:spLocks noChangeArrowheads="1"/>
          </p:cNvSpPr>
          <p:nvPr/>
        </p:nvSpPr>
        <p:spPr bwMode="auto">
          <a:xfrm>
            <a:off x="8591551" y="1412876"/>
            <a:ext cx="1631949" cy="369332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rgbClr val="FF0000"/>
                </a:solidFill>
              </a:rPr>
              <a:t>РДС</a:t>
            </a:r>
          </a:p>
        </p:txBody>
      </p:sp>
      <p:sp>
        <p:nvSpPr>
          <p:cNvPr id="46104" name="Text Box 24"/>
          <p:cNvSpPr txBox="1">
            <a:spLocks noChangeArrowheads="1"/>
          </p:cNvSpPr>
          <p:nvPr/>
        </p:nvSpPr>
        <p:spPr bwMode="auto">
          <a:xfrm>
            <a:off x="8303684" y="2205039"/>
            <a:ext cx="3071283" cy="369332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rgbClr val="FF0000"/>
                </a:solidFill>
              </a:rPr>
              <a:t>Эмболические осложнения</a:t>
            </a:r>
          </a:p>
        </p:txBody>
      </p:sp>
      <p:sp>
        <p:nvSpPr>
          <p:cNvPr id="46105" name="Text Box 25"/>
          <p:cNvSpPr txBox="1">
            <a:spLocks noChangeArrowheads="1"/>
          </p:cNvSpPr>
          <p:nvPr/>
        </p:nvSpPr>
        <p:spPr bwMode="auto">
          <a:xfrm>
            <a:off x="8496301" y="3284539"/>
            <a:ext cx="2495551" cy="369332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rgbClr val="FF0000"/>
                </a:solidFill>
              </a:rPr>
              <a:t>Пневмонии </a:t>
            </a:r>
          </a:p>
        </p:txBody>
      </p:sp>
      <p:sp>
        <p:nvSpPr>
          <p:cNvPr id="46106" name="Text Box 26"/>
          <p:cNvSpPr txBox="1">
            <a:spLocks noChangeArrowheads="1"/>
          </p:cNvSpPr>
          <p:nvPr/>
        </p:nvSpPr>
        <p:spPr bwMode="auto">
          <a:xfrm>
            <a:off x="8303685" y="4292600"/>
            <a:ext cx="3263900" cy="646331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>
                <a:solidFill>
                  <a:srgbClr val="FF0000"/>
                </a:solidFill>
              </a:rPr>
              <a:t>Местные гнойно-воспалительные процессы</a:t>
            </a:r>
          </a:p>
        </p:txBody>
      </p:sp>
      <p:sp>
        <p:nvSpPr>
          <p:cNvPr id="46107" name="Text Box 27"/>
          <p:cNvSpPr txBox="1">
            <a:spLocks noChangeArrowheads="1"/>
          </p:cNvSpPr>
          <p:nvPr/>
        </p:nvSpPr>
        <p:spPr bwMode="auto">
          <a:xfrm>
            <a:off x="285709" y="4941888"/>
            <a:ext cx="276226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i="0" dirty="0"/>
              <a:t>Роль основных </a:t>
            </a:r>
            <a:r>
              <a:rPr lang="ru-RU" sz="1600" b="1" i="0" dirty="0">
                <a:solidFill>
                  <a:srgbClr val="000000"/>
                </a:solidFill>
              </a:rPr>
              <a:t>патологических процессов </a:t>
            </a:r>
            <a:r>
              <a:rPr lang="ru-RU" sz="1600" b="1" i="0" dirty="0"/>
              <a:t>острого и раннего периодов ТБ в развитии   осложнений</a:t>
            </a:r>
          </a:p>
        </p:txBody>
      </p:sp>
      <p:sp>
        <p:nvSpPr>
          <p:cNvPr id="46108" name="Line 28"/>
          <p:cNvSpPr>
            <a:spLocks noChangeShapeType="1"/>
          </p:cNvSpPr>
          <p:nvPr/>
        </p:nvSpPr>
        <p:spPr bwMode="auto">
          <a:xfrm flipV="1">
            <a:off x="3215217" y="4868864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6109" name="Line 29"/>
          <p:cNvSpPr>
            <a:spLocks noChangeShapeType="1"/>
          </p:cNvSpPr>
          <p:nvPr/>
        </p:nvSpPr>
        <p:spPr bwMode="auto">
          <a:xfrm flipH="1">
            <a:off x="334433" y="4868863"/>
            <a:ext cx="288078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6110" name="Line 30"/>
          <p:cNvSpPr>
            <a:spLocks noChangeShapeType="1"/>
          </p:cNvSpPr>
          <p:nvPr/>
        </p:nvSpPr>
        <p:spPr bwMode="auto">
          <a:xfrm flipV="1">
            <a:off x="334433" y="1268413"/>
            <a:ext cx="0" cy="3600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6111" name="Line 31"/>
          <p:cNvSpPr>
            <a:spLocks noChangeShapeType="1"/>
          </p:cNvSpPr>
          <p:nvPr/>
        </p:nvSpPr>
        <p:spPr bwMode="auto">
          <a:xfrm flipV="1">
            <a:off x="1775884" y="46529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6112" name="Line 32"/>
          <p:cNvSpPr>
            <a:spLocks noChangeShapeType="1"/>
          </p:cNvSpPr>
          <p:nvPr/>
        </p:nvSpPr>
        <p:spPr bwMode="auto">
          <a:xfrm>
            <a:off x="334434" y="2349500"/>
            <a:ext cx="86571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6113" name="Line 33"/>
          <p:cNvSpPr>
            <a:spLocks noChangeShapeType="1"/>
          </p:cNvSpPr>
          <p:nvPr/>
        </p:nvSpPr>
        <p:spPr bwMode="auto">
          <a:xfrm flipH="1" flipV="1">
            <a:off x="3600451" y="5516563"/>
            <a:ext cx="2688167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6114" name="Line 34"/>
          <p:cNvSpPr>
            <a:spLocks noChangeShapeType="1"/>
          </p:cNvSpPr>
          <p:nvPr/>
        </p:nvSpPr>
        <p:spPr bwMode="auto">
          <a:xfrm flipH="1" flipV="1">
            <a:off x="3312584" y="4652963"/>
            <a:ext cx="287867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6115" name="Line 35"/>
          <p:cNvSpPr>
            <a:spLocks noChangeShapeType="1"/>
          </p:cNvSpPr>
          <p:nvPr/>
        </p:nvSpPr>
        <p:spPr bwMode="auto">
          <a:xfrm flipH="1">
            <a:off x="3888317" y="3716338"/>
            <a:ext cx="28786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6116" name="Line 36"/>
          <p:cNvSpPr>
            <a:spLocks noChangeShapeType="1"/>
          </p:cNvSpPr>
          <p:nvPr/>
        </p:nvSpPr>
        <p:spPr bwMode="auto">
          <a:xfrm flipH="1" flipV="1">
            <a:off x="2832101" y="2565400"/>
            <a:ext cx="1344084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6117" name="Line 37"/>
          <p:cNvSpPr>
            <a:spLocks noChangeShapeType="1"/>
          </p:cNvSpPr>
          <p:nvPr/>
        </p:nvSpPr>
        <p:spPr bwMode="auto">
          <a:xfrm flipH="1">
            <a:off x="3312584" y="2781301"/>
            <a:ext cx="86360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6118" name="Line 38"/>
          <p:cNvSpPr>
            <a:spLocks noChangeShapeType="1"/>
          </p:cNvSpPr>
          <p:nvPr/>
        </p:nvSpPr>
        <p:spPr bwMode="auto">
          <a:xfrm flipH="1" flipV="1">
            <a:off x="3119968" y="2420938"/>
            <a:ext cx="1056217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6119" name="Line 39"/>
          <p:cNvSpPr>
            <a:spLocks noChangeShapeType="1"/>
          </p:cNvSpPr>
          <p:nvPr/>
        </p:nvSpPr>
        <p:spPr bwMode="auto">
          <a:xfrm flipH="1" flipV="1">
            <a:off x="3215218" y="1268413"/>
            <a:ext cx="960967" cy="1512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6120" name="Line 40"/>
          <p:cNvSpPr>
            <a:spLocks noChangeShapeType="1"/>
          </p:cNvSpPr>
          <p:nvPr/>
        </p:nvSpPr>
        <p:spPr bwMode="auto">
          <a:xfrm flipH="1">
            <a:off x="3503085" y="765175"/>
            <a:ext cx="673100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6121" name="Line 41"/>
          <p:cNvSpPr>
            <a:spLocks noChangeShapeType="1"/>
          </p:cNvSpPr>
          <p:nvPr/>
        </p:nvSpPr>
        <p:spPr bwMode="auto">
          <a:xfrm flipH="1">
            <a:off x="3024717" y="765175"/>
            <a:ext cx="1151467" cy="2592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6122" name="Line 42"/>
          <p:cNvSpPr>
            <a:spLocks noChangeShapeType="1"/>
          </p:cNvSpPr>
          <p:nvPr/>
        </p:nvSpPr>
        <p:spPr bwMode="auto">
          <a:xfrm flipH="1" flipV="1">
            <a:off x="3503085" y="1196975"/>
            <a:ext cx="673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6123" name="Line 43"/>
          <p:cNvSpPr>
            <a:spLocks noChangeShapeType="1"/>
          </p:cNvSpPr>
          <p:nvPr/>
        </p:nvSpPr>
        <p:spPr bwMode="auto">
          <a:xfrm flipH="1">
            <a:off x="3215218" y="2060575"/>
            <a:ext cx="960967" cy="129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6124" name="Line 44"/>
          <p:cNvSpPr>
            <a:spLocks noChangeShapeType="1"/>
          </p:cNvSpPr>
          <p:nvPr/>
        </p:nvSpPr>
        <p:spPr bwMode="auto">
          <a:xfrm flipV="1">
            <a:off x="8976784" y="333376"/>
            <a:ext cx="0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6125" name="Line 45"/>
          <p:cNvSpPr>
            <a:spLocks noChangeShapeType="1"/>
          </p:cNvSpPr>
          <p:nvPr/>
        </p:nvSpPr>
        <p:spPr bwMode="auto">
          <a:xfrm flipH="1">
            <a:off x="3312584" y="333375"/>
            <a:ext cx="5664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6126" name="Line 46"/>
          <p:cNvSpPr>
            <a:spLocks noChangeShapeType="1"/>
          </p:cNvSpPr>
          <p:nvPr/>
        </p:nvSpPr>
        <p:spPr bwMode="auto">
          <a:xfrm flipH="1">
            <a:off x="3312584" y="333376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6127" name="Line 47"/>
          <p:cNvSpPr>
            <a:spLocks noChangeShapeType="1"/>
          </p:cNvSpPr>
          <p:nvPr/>
        </p:nvSpPr>
        <p:spPr bwMode="auto">
          <a:xfrm>
            <a:off x="7823201" y="1412875"/>
            <a:ext cx="768351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6128" name="Line 48"/>
          <p:cNvSpPr>
            <a:spLocks noChangeShapeType="1"/>
          </p:cNvSpPr>
          <p:nvPr/>
        </p:nvSpPr>
        <p:spPr bwMode="auto">
          <a:xfrm flipV="1">
            <a:off x="7823201" y="1700213"/>
            <a:ext cx="768351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6129" name="Line 49"/>
          <p:cNvSpPr>
            <a:spLocks noChangeShapeType="1"/>
          </p:cNvSpPr>
          <p:nvPr/>
        </p:nvSpPr>
        <p:spPr bwMode="auto">
          <a:xfrm>
            <a:off x="7823200" y="1412876"/>
            <a:ext cx="865717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6130" name="Line 50"/>
          <p:cNvSpPr>
            <a:spLocks noChangeShapeType="1"/>
          </p:cNvSpPr>
          <p:nvPr/>
        </p:nvSpPr>
        <p:spPr bwMode="auto">
          <a:xfrm>
            <a:off x="7823201" y="2060576"/>
            <a:ext cx="385233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6131" name="Line 51"/>
          <p:cNvSpPr>
            <a:spLocks noChangeShapeType="1"/>
          </p:cNvSpPr>
          <p:nvPr/>
        </p:nvSpPr>
        <p:spPr bwMode="auto">
          <a:xfrm>
            <a:off x="7823201" y="3429000"/>
            <a:ext cx="673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6132" name="Line 52"/>
          <p:cNvSpPr>
            <a:spLocks noChangeShapeType="1"/>
          </p:cNvSpPr>
          <p:nvPr/>
        </p:nvSpPr>
        <p:spPr bwMode="auto">
          <a:xfrm>
            <a:off x="7823201" y="3429000"/>
            <a:ext cx="768351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6133" name="Line 53"/>
          <p:cNvSpPr>
            <a:spLocks noChangeShapeType="1"/>
          </p:cNvSpPr>
          <p:nvPr/>
        </p:nvSpPr>
        <p:spPr bwMode="auto">
          <a:xfrm>
            <a:off x="7823201" y="4437063"/>
            <a:ext cx="48048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6135" name="Line 55"/>
          <p:cNvSpPr>
            <a:spLocks noChangeShapeType="1"/>
          </p:cNvSpPr>
          <p:nvPr/>
        </p:nvSpPr>
        <p:spPr bwMode="auto">
          <a:xfrm>
            <a:off x="7823201" y="4076700"/>
            <a:ext cx="403436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6137" name="Line 57"/>
          <p:cNvSpPr>
            <a:spLocks noChangeShapeType="1"/>
          </p:cNvSpPr>
          <p:nvPr/>
        </p:nvSpPr>
        <p:spPr bwMode="auto">
          <a:xfrm flipV="1">
            <a:off x="11857567" y="1484314"/>
            <a:ext cx="0" cy="2592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6138" name="Line 58"/>
          <p:cNvSpPr>
            <a:spLocks noChangeShapeType="1"/>
          </p:cNvSpPr>
          <p:nvPr/>
        </p:nvSpPr>
        <p:spPr bwMode="auto">
          <a:xfrm flipH="1">
            <a:off x="10223500" y="1484313"/>
            <a:ext cx="163406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6139" name="Line 59"/>
          <p:cNvSpPr>
            <a:spLocks noChangeShapeType="1"/>
          </p:cNvSpPr>
          <p:nvPr/>
        </p:nvSpPr>
        <p:spPr bwMode="auto">
          <a:xfrm flipH="1">
            <a:off x="11377084" y="2492375"/>
            <a:ext cx="48048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6140" name="Line 60"/>
          <p:cNvSpPr>
            <a:spLocks noChangeShapeType="1"/>
          </p:cNvSpPr>
          <p:nvPr/>
        </p:nvSpPr>
        <p:spPr bwMode="auto">
          <a:xfrm flipH="1">
            <a:off x="10991851" y="3500438"/>
            <a:ext cx="76834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6141" name="Line 61"/>
          <p:cNvSpPr>
            <a:spLocks noChangeShapeType="1"/>
          </p:cNvSpPr>
          <p:nvPr/>
        </p:nvSpPr>
        <p:spPr bwMode="auto">
          <a:xfrm>
            <a:off x="7823201" y="5084763"/>
            <a:ext cx="48048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6142" name="Line 62"/>
          <p:cNvSpPr>
            <a:spLocks noChangeShapeType="1"/>
          </p:cNvSpPr>
          <p:nvPr/>
        </p:nvSpPr>
        <p:spPr bwMode="auto">
          <a:xfrm>
            <a:off x="8976785" y="5949950"/>
            <a:ext cx="288078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6144" name="Line 64"/>
          <p:cNvSpPr>
            <a:spLocks noChangeShapeType="1"/>
          </p:cNvSpPr>
          <p:nvPr/>
        </p:nvSpPr>
        <p:spPr bwMode="auto">
          <a:xfrm flipV="1">
            <a:off x="12192000" y="4652964"/>
            <a:ext cx="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6145" name="Line 65"/>
          <p:cNvSpPr>
            <a:spLocks noChangeShapeType="1"/>
          </p:cNvSpPr>
          <p:nvPr/>
        </p:nvSpPr>
        <p:spPr bwMode="auto">
          <a:xfrm flipV="1">
            <a:off x="11857567" y="4365626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6146" name="Line 66"/>
          <p:cNvSpPr>
            <a:spLocks noChangeShapeType="1"/>
          </p:cNvSpPr>
          <p:nvPr/>
        </p:nvSpPr>
        <p:spPr bwMode="auto">
          <a:xfrm flipH="1" flipV="1">
            <a:off x="10991851" y="3644901"/>
            <a:ext cx="865716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670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71360" y="0"/>
            <a:ext cx="10515600" cy="821395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latin typeface="Arial"/>
                <a:cs typeface="Arial"/>
              </a:rPr>
              <a:t>Структура ранений органов живота при огнестрельной травме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/>
          </p:nvPr>
        </p:nvGraphicFramePr>
        <p:xfrm>
          <a:off x="671100" y="705951"/>
          <a:ext cx="1051560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9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Повреждённый орган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Контртеррористическая операция на Северном Кавказе  в 2010 - 2016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Печень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FF0000"/>
                          </a:solidFill>
                        </a:rPr>
                        <a:t>22,4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Селезёнка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6,5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Поджелудочная железа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5,7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Желудок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13,6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Двенадцатиперстная кишка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4,6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Тонкая кишка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FF0000"/>
                          </a:solidFill>
                        </a:rPr>
                        <a:t>56,4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Толстая кишка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FF0000"/>
                          </a:solidFill>
                        </a:rPr>
                        <a:t>52,7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Прямая кишка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5,2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Почки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11,9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Мочевой пузырь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5,4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499A-23E1-4BB5-9935-4D844909EA20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445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46618" y="3250006"/>
            <a:ext cx="11041227" cy="3221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1200"/>
              </a:spcAft>
              <a:buClr>
                <a:srgbClr val="000066"/>
              </a:buClr>
              <a:buFont typeface="Wingdings" pitchFamily="2" charset="2"/>
              <a:buChar char="Ø"/>
              <a:defRPr/>
            </a:pPr>
            <a:r>
              <a:rPr lang="en-US" sz="32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118 </a:t>
            </a:r>
            <a:r>
              <a:rPr lang="ru-RU" sz="32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вооружённых конфликтов за последнее десятилетие;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Clr>
                <a:srgbClr val="000066"/>
              </a:buClr>
              <a:buFont typeface="Wingdings" pitchFamily="2" charset="2"/>
              <a:buChar char="Ø"/>
              <a:defRPr/>
            </a:pPr>
            <a:r>
              <a:rPr lang="ru-RU" sz="32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военные конфликты были втянуты 80 государств и 2 крупных региона;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Clr>
                <a:srgbClr val="000066"/>
              </a:buClr>
              <a:buFont typeface="Wingdings" pitchFamily="2" charset="2"/>
              <a:buChar char="Ø"/>
              <a:defRPr/>
            </a:pPr>
            <a:r>
              <a:rPr lang="ru-RU" sz="32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погибло около 6 млн. человек;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Clr>
                <a:srgbClr val="000066"/>
              </a:buClr>
              <a:buFont typeface="Wingdings" pitchFamily="2" charset="2"/>
              <a:buChar char="Ø"/>
              <a:defRPr/>
            </a:pPr>
            <a:r>
              <a:rPr lang="ru-RU" sz="32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военных конфликтов носили межгосударственный характер.</a:t>
            </a:r>
          </a:p>
        </p:txBody>
      </p:sp>
      <p:pic>
        <p:nvPicPr>
          <p:cNvPr id="4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189" y="178526"/>
            <a:ext cx="4827648" cy="270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344007"/>
      </p:ext>
    </p:extLst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002597" y="0"/>
            <a:ext cx="10535012" cy="771260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Arial"/>
                <a:cs typeface="Arial"/>
              </a:rPr>
              <a:t>Шкала ВПХ – ХТ для огнестрельных ранений живота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/>
          </p:nvPr>
        </p:nvGraphicFramePr>
        <p:xfrm>
          <a:off x="267359" y="668466"/>
          <a:ext cx="11479738" cy="60946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76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36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7178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Arial"/>
                          <a:cs typeface="Arial"/>
                        </a:rPr>
                        <a:t>Факторы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/>
                          <a:cs typeface="Arial"/>
                        </a:rPr>
                        <a:t>Балл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178"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/>
                          <a:cs typeface="Arial"/>
                        </a:rPr>
                        <a:t>САД при поступлении - </a:t>
                      </a:r>
                      <a:r>
                        <a:rPr lang="en-US" sz="2000" b="1" dirty="0">
                          <a:latin typeface="Arial"/>
                          <a:cs typeface="Arial"/>
                        </a:rPr>
                        <a:t>&lt; 70 </a:t>
                      </a:r>
                      <a:r>
                        <a:rPr lang="ru-RU" sz="2000" b="1" dirty="0">
                          <a:latin typeface="Arial"/>
                          <a:cs typeface="Arial"/>
                        </a:rPr>
                        <a:t>мм.</a:t>
                      </a:r>
                      <a:r>
                        <a:rPr lang="ru-RU" sz="2000" b="1" baseline="0" dirty="0">
                          <a:latin typeface="Arial"/>
                          <a:cs typeface="Arial"/>
                        </a:rPr>
                        <a:t> рт. т.</a:t>
                      </a:r>
                      <a:endParaRPr lang="ru-RU" sz="20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3623"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/>
                          <a:cs typeface="Arial"/>
                        </a:rPr>
                        <a:t>Отрыв сегмента конечности, повреждение магистрального сосуда конечности, ранение груди требующее выполнения торакотомии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/>
                          <a:cs typeface="Arial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3623"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/>
                          <a:cs typeface="Arial"/>
                        </a:rPr>
                        <a:t>Объём внутриполостной (грудь, живот) кровопотери на начало операции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/>
                          <a:cs typeface="Arial"/>
                        </a:rPr>
                        <a:t>&lt;2000 – 2</a:t>
                      </a:r>
                    </a:p>
                    <a:p>
                      <a:r>
                        <a:rPr lang="en-US" sz="2000" b="1" dirty="0">
                          <a:latin typeface="Arial"/>
                          <a:cs typeface="Arial"/>
                        </a:rPr>
                        <a:t>&gt;2000 - 4</a:t>
                      </a:r>
                      <a:endParaRPr lang="ru-RU" sz="20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178"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/>
                          <a:cs typeface="Arial"/>
                        </a:rPr>
                        <a:t>Наличие</a:t>
                      </a:r>
                      <a:r>
                        <a:rPr lang="ru-RU" sz="2000" b="1" baseline="0" dirty="0">
                          <a:latin typeface="Arial"/>
                          <a:cs typeface="Arial"/>
                        </a:rPr>
                        <a:t> обширной забрюшинной или </a:t>
                      </a:r>
                      <a:r>
                        <a:rPr lang="ru-RU" sz="2000" b="1" baseline="0" dirty="0" err="1">
                          <a:latin typeface="Arial"/>
                          <a:cs typeface="Arial"/>
                        </a:rPr>
                        <a:t>внутритазовой</a:t>
                      </a:r>
                      <a:r>
                        <a:rPr lang="ru-RU" sz="2000" b="1" baseline="0" dirty="0">
                          <a:latin typeface="Arial"/>
                          <a:cs typeface="Arial"/>
                        </a:rPr>
                        <a:t> гематомы</a:t>
                      </a:r>
                      <a:endParaRPr lang="ru-RU" sz="20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178"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/>
                          <a:cs typeface="Arial"/>
                        </a:rPr>
                        <a:t>Повреждение крупного сосуда живота или тазовой</a:t>
                      </a:r>
                      <a:r>
                        <a:rPr lang="ru-RU" sz="2000" b="1" baseline="0" dirty="0">
                          <a:latin typeface="Arial"/>
                          <a:cs typeface="Arial"/>
                        </a:rPr>
                        <a:t> области</a:t>
                      </a:r>
                      <a:endParaRPr lang="ru-RU" sz="20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/>
                          <a:cs typeface="Arial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7178"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/>
                          <a:cs typeface="Arial"/>
                        </a:rPr>
                        <a:t>Наличие </a:t>
                      </a:r>
                      <a:r>
                        <a:rPr lang="ru-RU" sz="2000" b="1" dirty="0" err="1">
                          <a:latin typeface="Arial"/>
                          <a:cs typeface="Arial"/>
                        </a:rPr>
                        <a:t>сложноустранимого</a:t>
                      </a:r>
                      <a:r>
                        <a:rPr lang="ru-RU" sz="2000" b="1" dirty="0">
                          <a:latin typeface="Arial"/>
                          <a:cs typeface="Arial"/>
                        </a:rPr>
                        <a:t> источника кровотечения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7178"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/>
                          <a:cs typeface="Arial"/>
                        </a:rPr>
                        <a:t>Наличие трёх и более повреждений органов живота и таза или двух, требующих сложных</a:t>
                      </a:r>
                      <a:r>
                        <a:rPr lang="ru-RU" sz="2000" b="1" baseline="0" dirty="0">
                          <a:latin typeface="Arial"/>
                          <a:cs typeface="Arial"/>
                        </a:rPr>
                        <a:t> хирургических вмешательств</a:t>
                      </a:r>
                      <a:endParaRPr lang="ru-RU" sz="20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7178"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/>
                          <a:cs typeface="Arial"/>
                        </a:rPr>
                        <a:t>Наличие разлитого перитонита в токсической фазе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7178"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/>
                          <a:cs typeface="Arial"/>
                        </a:rPr>
                        <a:t>Нестабильная гемодинамика во время операции, требующая применения инотропных препаратов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Arial"/>
                          <a:cs typeface="Arial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499A-23E1-4BB5-9935-4D844909EA20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114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/>
          <p:cNvSpPr>
            <a:spLocks noChangeArrowheads="1"/>
          </p:cNvSpPr>
          <p:nvPr/>
        </p:nvSpPr>
        <p:spPr bwMode="auto">
          <a:xfrm>
            <a:off x="889941" y="692151"/>
            <a:ext cx="4694296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7160" rIns="90000" bIns="47160"/>
          <a:lstStyle/>
          <a:p>
            <a:pPr algn="ctr"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ru-RU">
              <a:solidFill>
                <a:srgbClr val="000000"/>
              </a:solidFill>
            </a:endParaRPr>
          </a:p>
          <a:p>
            <a:pPr algn="ctr"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5603" name="Заголовок 4"/>
          <p:cNvSpPr>
            <a:spLocks noGrp="1"/>
          </p:cNvSpPr>
          <p:nvPr>
            <p:ph type="title"/>
          </p:nvPr>
        </p:nvSpPr>
        <p:spPr>
          <a:xfrm>
            <a:off x="677334" y="238125"/>
            <a:ext cx="10837333" cy="909638"/>
          </a:xfrm>
        </p:spPr>
        <p:txBody>
          <a:bodyPr/>
          <a:lstStyle/>
          <a:p>
            <a:pPr algn="ctr"/>
            <a:r>
              <a:rPr lang="ru-RU" sz="2400" b="1" dirty="0">
                <a:latin typeface="Arial" charset="0"/>
                <a:ea typeface="Arial" charset="0"/>
                <a:cs typeface="Times New Roman" charset="0"/>
              </a:rPr>
              <a:t>Противопоказания к лапароскопии при </a:t>
            </a:r>
            <a:br>
              <a:rPr lang="ru-RU" sz="2400" b="1" dirty="0">
                <a:latin typeface="Arial" charset="0"/>
                <a:ea typeface="Arial" charset="0"/>
                <a:cs typeface="Times New Roman" charset="0"/>
              </a:rPr>
            </a:br>
            <a:r>
              <a:rPr lang="ru-RU" sz="2400" b="1" dirty="0">
                <a:latin typeface="Arial" charset="0"/>
                <a:ea typeface="Arial" charset="0"/>
                <a:cs typeface="Times New Roman" charset="0"/>
              </a:rPr>
              <a:t>огнестрельном перитоните</a:t>
            </a:r>
          </a:p>
        </p:txBody>
      </p:sp>
      <p:sp>
        <p:nvSpPr>
          <p:cNvPr id="25604" name="Объект 9"/>
          <p:cNvSpPr>
            <a:spLocks noGrp="1"/>
          </p:cNvSpPr>
          <p:nvPr>
            <p:ph sz="half" idx="2"/>
          </p:nvPr>
        </p:nvSpPr>
        <p:spPr>
          <a:xfrm>
            <a:off x="1061156" y="1773238"/>
            <a:ext cx="10069689" cy="4525962"/>
          </a:xfrm>
        </p:spPr>
        <p:txBody>
          <a:bodyPr/>
          <a:lstStyle/>
          <a:p>
            <a:r>
              <a:rPr lang="ru-RU" sz="2400" b="1" dirty="0">
                <a:latin typeface="Arial" charset="0"/>
                <a:ea typeface="Arial" charset="0"/>
                <a:cs typeface="Times New Roman" charset="0"/>
              </a:rPr>
              <a:t>Перитонит с тяжелым абдоминальным сепсисом (ПОН);</a:t>
            </a:r>
          </a:p>
          <a:p>
            <a:r>
              <a:rPr lang="ru-RU" sz="2400" i="1" dirty="0">
                <a:latin typeface="Arial" charset="0"/>
                <a:ea typeface="Arial" charset="0"/>
                <a:cs typeface="Times New Roman" charset="0"/>
              </a:rPr>
              <a:t>Декомпенсированная сердечно-легочная недостаточность;</a:t>
            </a:r>
          </a:p>
          <a:p>
            <a:r>
              <a:rPr lang="ru-RU" sz="2400" i="1" dirty="0">
                <a:latin typeface="Arial" charset="0"/>
                <a:ea typeface="Arial" charset="0"/>
                <a:cs typeface="Times New Roman" charset="0"/>
              </a:rPr>
              <a:t>Парез  кишечника;</a:t>
            </a:r>
          </a:p>
          <a:p>
            <a:r>
              <a:rPr lang="ru-RU" sz="2400" b="1" dirty="0">
                <a:latin typeface="Arial" charset="0"/>
                <a:ea typeface="Arial" charset="0"/>
                <a:cs typeface="Times New Roman" charset="0"/>
              </a:rPr>
              <a:t>Наружные свищи передней брюшной стенки, в том числе искусственные;</a:t>
            </a:r>
          </a:p>
          <a:p>
            <a:r>
              <a:rPr lang="ru-RU" sz="2400" b="1" dirty="0">
                <a:latin typeface="Arial" charset="0"/>
                <a:ea typeface="Arial" charset="0"/>
                <a:cs typeface="Times New Roman" charset="0"/>
              </a:rPr>
              <a:t>Нагноение  послеоперационной раны</a:t>
            </a:r>
            <a:r>
              <a:rPr lang="ru-RU" b="1" dirty="0">
                <a:latin typeface="Times New Roman" charset="0"/>
                <a:ea typeface="Arial" charset="0"/>
                <a:cs typeface="Times New Roman" charset="0"/>
              </a:rPr>
              <a:t>.</a:t>
            </a:r>
            <a:endParaRPr lang="ru-RU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6195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ChangeArrowheads="1"/>
          </p:cNvSpPr>
          <p:nvPr/>
        </p:nvSpPr>
        <p:spPr bwMode="auto">
          <a:xfrm>
            <a:off x="889941" y="928689"/>
            <a:ext cx="4694296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7160" rIns="90000" bIns="47160"/>
          <a:lstStyle/>
          <a:p>
            <a:pPr algn="ctr"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ru-RU">
              <a:solidFill>
                <a:srgbClr val="000000"/>
              </a:solidFill>
            </a:endParaRPr>
          </a:p>
          <a:p>
            <a:pPr algn="ctr"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7651" name="Text Box 7"/>
          <p:cNvSpPr txBox="1">
            <a:spLocks noChangeArrowheads="1"/>
          </p:cNvSpPr>
          <p:nvPr/>
        </p:nvSpPr>
        <p:spPr bwMode="auto">
          <a:xfrm>
            <a:off x="720608" y="301625"/>
            <a:ext cx="10837333" cy="833438"/>
          </a:xfrm>
          <a:prstGeom prst="rect">
            <a:avLst/>
          </a:pr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7160" rIns="90000" bIns="4716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28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>
              <a:buSzPct val="100000"/>
            </a:pPr>
            <a:r>
              <a:rPr kumimoji="0" lang="ru-RU" sz="2400">
                <a:solidFill>
                  <a:srgbClr val="FFFF00"/>
                </a:solidFill>
                <a:latin typeface="Arial Cyr" charset="0"/>
              </a:rPr>
              <a:t>Причины конверсии из лапароскопической санации </a:t>
            </a:r>
          </a:p>
          <a:p>
            <a:pPr algn="ctr">
              <a:buSzPct val="100000"/>
            </a:pPr>
            <a:r>
              <a:rPr kumimoji="0" lang="ru-RU" sz="2400">
                <a:solidFill>
                  <a:srgbClr val="FFFF00"/>
                </a:solidFill>
                <a:latin typeface="Arial Cyr" charset="0"/>
              </a:rPr>
              <a:t>в «открытую» санацию:</a:t>
            </a:r>
          </a:p>
        </p:txBody>
      </p:sp>
      <p:sp>
        <p:nvSpPr>
          <p:cNvPr id="27652" name="Текст 3"/>
          <p:cNvSpPr>
            <a:spLocks noGrp="1"/>
          </p:cNvSpPr>
          <p:nvPr>
            <p:ph type="body" sz="half" idx="1"/>
          </p:nvPr>
        </p:nvSpPr>
        <p:spPr>
          <a:xfrm>
            <a:off x="1145823" y="1633538"/>
            <a:ext cx="9985022" cy="5257800"/>
          </a:xfrm>
        </p:spPr>
        <p:txBody>
          <a:bodyPr/>
          <a:lstStyle/>
          <a:p>
            <a:r>
              <a:rPr lang="ru-RU" sz="2400" dirty="0">
                <a:latin typeface="Arial" charset="0"/>
                <a:ea typeface="Arial" charset="0"/>
                <a:cs typeface="Arial" charset="0"/>
              </a:rPr>
              <a:t>угроза перфорации или несостоятельности швов полых органов, некроз паренхиматозных органов;</a:t>
            </a:r>
          </a:p>
          <a:p>
            <a:r>
              <a:rPr lang="ru-RU" sz="2400" dirty="0">
                <a:latin typeface="Arial" charset="0"/>
                <a:ea typeface="Arial" charset="0"/>
                <a:cs typeface="Arial" charset="0"/>
              </a:rPr>
              <a:t>наличие воспалительных инфильтратов в брюшной полости;</a:t>
            </a:r>
          </a:p>
          <a:p>
            <a:r>
              <a:rPr lang="ru-RU" sz="2400" dirty="0">
                <a:latin typeface="Arial" charset="0"/>
                <a:ea typeface="Arial" charset="0"/>
                <a:cs typeface="Arial" charset="0"/>
              </a:rPr>
              <a:t>наличие гнойно-деструктивного процесса в забрюшинной клетчатке;</a:t>
            </a:r>
          </a:p>
          <a:p>
            <a:r>
              <a:rPr lang="ru-RU" sz="2400" dirty="0">
                <a:latin typeface="Arial" charset="0"/>
                <a:ea typeface="Arial" charset="0"/>
                <a:cs typeface="Arial" charset="0"/>
              </a:rPr>
              <a:t>наличие флегмоны послеоперационной раны;</a:t>
            </a:r>
          </a:p>
          <a:p>
            <a:r>
              <a:rPr lang="ru-RU" sz="2400" dirty="0">
                <a:latin typeface="Arial" charset="0"/>
                <a:ea typeface="Arial" charset="0"/>
                <a:cs typeface="Arial" charset="0"/>
              </a:rPr>
              <a:t>выраженный парез кишечника;</a:t>
            </a:r>
          </a:p>
        </p:txBody>
      </p:sp>
    </p:spTree>
    <p:extLst>
      <p:ext uri="{BB962C8B-B14F-4D97-AF65-F5344CB8AC3E}">
        <p14:creationId xmlns:p14="http://schemas.microsoft.com/office/powerpoint/2010/main" val="26017314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90FC7D-5AB3-4D6B-BECA-707B5F96F92A}" type="slidenum">
              <a:rPr lang="ru-RU"/>
              <a:pPr>
                <a:defRPr/>
              </a:pPr>
              <a:t>23</a:t>
            </a:fld>
            <a:endParaRPr lang="ru-RU"/>
          </a:p>
        </p:txBody>
      </p:sp>
      <p:sp>
        <p:nvSpPr>
          <p:cNvPr id="57347" name="Rectangle 2"/>
          <p:cNvSpPr>
            <a:spLocks noChangeArrowheads="1"/>
          </p:cNvSpPr>
          <p:nvPr/>
        </p:nvSpPr>
        <p:spPr bwMode="auto">
          <a:xfrm>
            <a:off x="0" y="1296472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" name="Object 3"/>
          <p:cNvGraphicFramePr>
            <a:graphicFrameLocks noChangeAspect="1"/>
          </p:cNvGraphicFramePr>
          <p:nvPr>
            <p:extLst/>
          </p:nvPr>
        </p:nvGraphicFramePr>
        <p:xfrm>
          <a:off x="50800" y="311150"/>
          <a:ext cx="12090400" cy="6162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2157180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7627" y="412941"/>
            <a:ext cx="10058400" cy="81915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800" b="1" dirty="0">
                <a:latin typeface="Arial"/>
                <a:cs typeface="Arial"/>
              </a:rPr>
              <a:t>Факторы определяющие развитие внутрибрюшной гипертензии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7533" y="2205038"/>
            <a:ext cx="10058400" cy="4114800"/>
          </a:xfrm>
        </p:spPr>
        <p:txBody>
          <a:bodyPr/>
          <a:lstStyle/>
          <a:p>
            <a:pPr eaLnBrk="1" hangingPunct="1"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1677E6-9B72-41C4-BD97-02ADDBBE5B22}" type="slidenum">
              <a:rPr lang="ru-RU"/>
              <a:pPr>
                <a:defRPr/>
              </a:pPr>
              <a:t>24</a:t>
            </a:fld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/>
          </p:nvPr>
        </p:nvGraphicFramePr>
        <p:xfrm>
          <a:off x="1012613" y="966153"/>
          <a:ext cx="10170584" cy="5434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062188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3040BD-E3B8-4D01-8B5D-FB0E6831A558}" type="slidenum">
              <a:rPr lang="ru-RU"/>
              <a:pPr>
                <a:defRPr/>
              </a:pPr>
              <a:t>25</a:t>
            </a:fld>
            <a:endParaRPr lang="ru-RU"/>
          </a:p>
        </p:txBody>
      </p:sp>
      <p:sp>
        <p:nvSpPr>
          <p:cNvPr id="391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30301" y="0"/>
            <a:ext cx="10972800" cy="720725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2800" b="1" dirty="0"/>
              <a:t>Декомпрессионная </a:t>
            </a:r>
            <a:r>
              <a:rPr lang="ru-RU" sz="2800" b="1" dirty="0" err="1"/>
              <a:t>лапаростома</a:t>
            </a:r>
            <a:r>
              <a:rPr lang="ru-RU" sz="2800" b="1" dirty="0"/>
              <a:t> после </a:t>
            </a:r>
            <a:r>
              <a:rPr lang="ru-RU" sz="2800" b="1" dirty="0" err="1"/>
              <a:t>релапаротомии</a:t>
            </a:r>
            <a:endParaRPr lang="ru-RU" sz="2800" b="1" dirty="0"/>
          </a:p>
        </p:txBody>
      </p:sp>
      <p:pic>
        <p:nvPicPr>
          <p:cNvPr id="51204" name="Picture 5" descr="DSC059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9" r="4308" b="3629"/>
          <a:stretch>
            <a:fillRect/>
          </a:stretch>
        </p:blipFill>
        <p:spPr bwMode="auto">
          <a:xfrm>
            <a:off x="97977" y="756968"/>
            <a:ext cx="5520267" cy="362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6" descr="DSC059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8" b="9393"/>
          <a:stretch>
            <a:fillRect/>
          </a:stretch>
        </p:blipFill>
        <p:spPr bwMode="auto">
          <a:xfrm>
            <a:off x="5845768" y="764503"/>
            <a:ext cx="5757333" cy="3621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9936" y="1767283"/>
            <a:ext cx="10515600" cy="4618833"/>
          </a:xfrm>
        </p:spPr>
        <p:txBody>
          <a:bodyPr/>
          <a:lstStyle/>
          <a:p>
            <a:pPr marL="0" indent="0">
              <a:buNone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06940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434" y="304801"/>
            <a:ext cx="11425767" cy="892175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endParaRPr lang="ru-RU" sz="2800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ph type="tbl" idx="1"/>
            <p:extLst/>
          </p:nvPr>
        </p:nvGraphicFramePr>
        <p:xfrm>
          <a:off x="-1" y="0"/>
          <a:ext cx="12064587" cy="656763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5425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96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2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6154">
                <a:tc gridSpan="3"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Осложнения дренирования брюшной полости при  перитоните (</a:t>
                      </a:r>
                      <a:r>
                        <a:rPr lang="en-US" sz="2800" dirty="0"/>
                        <a:t>n-</a:t>
                      </a:r>
                      <a:r>
                        <a:rPr lang="ru-RU" sz="2800" dirty="0"/>
                        <a:t>121)</a:t>
                      </a:r>
                    </a:p>
                  </a:txBody>
                  <a:tcPr marL="121924" marR="121924" marT="45726" marB="45726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154">
                <a:tc>
                  <a:txBody>
                    <a:bodyPr/>
                    <a:lstStyle/>
                    <a:p>
                      <a:r>
                        <a:rPr lang="ru-RU" sz="2800" b="1" dirty="0"/>
                        <a:t>Виды осложнений</a:t>
                      </a:r>
                    </a:p>
                  </a:txBody>
                  <a:tcPr marL="121924" marR="121924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I </a:t>
                      </a:r>
                      <a:r>
                        <a:rPr lang="ru-RU" sz="2800" b="1" dirty="0"/>
                        <a:t>группа</a:t>
                      </a:r>
                    </a:p>
                  </a:txBody>
                  <a:tcPr marL="121924" marR="121924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II </a:t>
                      </a:r>
                      <a:r>
                        <a:rPr lang="ru-RU" sz="2800" b="1" dirty="0"/>
                        <a:t>группа</a:t>
                      </a:r>
                    </a:p>
                  </a:txBody>
                  <a:tcPr marL="121924" marR="121924" marT="45726" marB="4572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154">
                <a:tc>
                  <a:txBody>
                    <a:bodyPr/>
                    <a:lstStyle/>
                    <a:p>
                      <a:r>
                        <a:rPr lang="ru-RU" sz="2800" dirty="0"/>
                        <a:t>Флегмона операционной раны</a:t>
                      </a:r>
                    </a:p>
                  </a:txBody>
                  <a:tcPr marL="121924" marR="121924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11</a:t>
                      </a:r>
                    </a:p>
                  </a:txBody>
                  <a:tcPr marL="121924" marR="121924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2</a:t>
                      </a:r>
                    </a:p>
                  </a:txBody>
                  <a:tcPr marL="121924" marR="121924" marT="45726" marB="4572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6154">
                <a:tc>
                  <a:txBody>
                    <a:bodyPr/>
                    <a:lstStyle/>
                    <a:p>
                      <a:r>
                        <a:rPr lang="ru-RU" sz="2800" dirty="0"/>
                        <a:t>Спаечная кишечная непроходимость</a:t>
                      </a:r>
                    </a:p>
                  </a:txBody>
                  <a:tcPr marL="121924" marR="121924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14</a:t>
                      </a:r>
                    </a:p>
                  </a:txBody>
                  <a:tcPr marL="121924" marR="121924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5</a:t>
                      </a:r>
                    </a:p>
                  </a:txBody>
                  <a:tcPr marL="121924" marR="121924" marT="45726" marB="4572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4569">
                <a:tc>
                  <a:txBody>
                    <a:bodyPr/>
                    <a:lstStyle/>
                    <a:p>
                      <a:r>
                        <a:rPr lang="ru-RU" sz="2800" dirty="0" err="1"/>
                        <a:t>Эвентрация</a:t>
                      </a:r>
                      <a:r>
                        <a:rPr lang="ru-RU" sz="2800" dirty="0"/>
                        <a:t> через зону операционного доступа</a:t>
                      </a:r>
                    </a:p>
                  </a:txBody>
                  <a:tcPr marL="121924" marR="121924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8</a:t>
                      </a:r>
                    </a:p>
                  </a:txBody>
                  <a:tcPr marL="121924" marR="121924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-</a:t>
                      </a:r>
                    </a:p>
                  </a:txBody>
                  <a:tcPr marL="121924" marR="121924" marT="45726" marB="4572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6154">
                <a:tc>
                  <a:txBody>
                    <a:bodyPr/>
                    <a:lstStyle/>
                    <a:p>
                      <a:r>
                        <a:rPr lang="ru-RU" sz="2800" dirty="0" err="1"/>
                        <a:t>Эвентрация</a:t>
                      </a:r>
                      <a:r>
                        <a:rPr lang="ru-RU" sz="2800" dirty="0"/>
                        <a:t> в «дренажный канал»</a:t>
                      </a:r>
                    </a:p>
                  </a:txBody>
                  <a:tcPr marL="121924" marR="121924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4</a:t>
                      </a:r>
                    </a:p>
                  </a:txBody>
                  <a:tcPr marL="121924" marR="121924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-</a:t>
                      </a:r>
                    </a:p>
                  </a:txBody>
                  <a:tcPr marL="121924" marR="121924" marT="45726" marB="4572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6154">
                <a:tc>
                  <a:txBody>
                    <a:bodyPr/>
                    <a:lstStyle/>
                    <a:p>
                      <a:r>
                        <a:rPr lang="ru-RU" sz="2800" dirty="0"/>
                        <a:t>Пролежни и свищи стенок полых органов</a:t>
                      </a:r>
                    </a:p>
                  </a:txBody>
                  <a:tcPr marL="121924" marR="121924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3</a:t>
                      </a:r>
                    </a:p>
                  </a:txBody>
                  <a:tcPr marL="121924" marR="121924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-</a:t>
                      </a:r>
                    </a:p>
                  </a:txBody>
                  <a:tcPr marL="121924" marR="121924" marT="45726" marB="4572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6154">
                <a:tc>
                  <a:txBody>
                    <a:bodyPr/>
                    <a:lstStyle/>
                    <a:p>
                      <a:r>
                        <a:rPr lang="ru-RU" sz="2800" dirty="0"/>
                        <a:t>Несостоятельность анастомозов</a:t>
                      </a:r>
                    </a:p>
                  </a:txBody>
                  <a:tcPr marL="121924" marR="121924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12</a:t>
                      </a:r>
                    </a:p>
                  </a:txBody>
                  <a:tcPr marL="121924" marR="121924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3</a:t>
                      </a:r>
                    </a:p>
                  </a:txBody>
                  <a:tcPr marL="121924" marR="121924" marT="45726" marB="4572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6154">
                <a:tc>
                  <a:txBody>
                    <a:bodyPr/>
                    <a:lstStyle/>
                    <a:p>
                      <a:r>
                        <a:rPr lang="ru-RU" sz="2800" dirty="0"/>
                        <a:t>Несостоятельность швов полых органов</a:t>
                      </a:r>
                    </a:p>
                  </a:txBody>
                  <a:tcPr marL="121924" marR="121924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9</a:t>
                      </a:r>
                    </a:p>
                  </a:txBody>
                  <a:tcPr marL="121924" marR="121924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2</a:t>
                      </a:r>
                    </a:p>
                  </a:txBody>
                  <a:tcPr marL="121924" marR="121924" marT="45726" marB="45726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77682">
                <a:tc>
                  <a:txBody>
                    <a:bodyPr/>
                    <a:lstStyle/>
                    <a:p>
                      <a:r>
                        <a:rPr lang="ru-RU" sz="2800" dirty="0" err="1"/>
                        <a:t>Межпетельные</a:t>
                      </a:r>
                      <a:r>
                        <a:rPr lang="ru-RU" sz="2800" dirty="0"/>
                        <a:t> абсцессы (анаэробное инфицирование)</a:t>
                      </a:r>
                    </a:p>
                  </a:txBody>
                  <a:tcPr marL="121924" marR="121924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21</a:t>
                      </a:r>
                    </a:p>
                  </a:txBody>
                  <a:tcPr marL="121924" marR="121924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6</a:t>
                      </a:r>
                    </a:p>
                  </a:txBody>
                  <a:tcPr marL="121924" marR="121924" marT="45726" marB="45726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36154">
                <a:tc>
                  <a:txBody>
                    <a:bodyPr/>
                    <a:lstStyle/>
                    <a:p>
                      <a:r>
                        <a:rPr lang="ru-RU" sz="2800" dirty="0"/>
                        <a:t>Абдоминальный сепсис</a:t>
                      </a:r>
                    </a:p>
                  </a:txBody>
                  <a:tcPr marL="121924" marR="121924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16</a:t>
                      </a:r>
                    </a:p>
                  </a:txBody>
                  <a:tcPr marL="121924" marR="121924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5</a:t>
                      </a:r>
                    </a:p>
                  </a:txBody>
                  <a:tcPr marL="121924" marR="121924" marT="45726" marB="45726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903DD1-CC64-459A-BC86-943FCACD21E9}" type="slidenum">
              <a:rPr lang="ru-RU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744295"/>
      </p:ext>
    </p:extLst>
  </p:cSld>
  <p:clrMapOvr>
    <a:masterClrMapping/>
  </p:clrMapOvr>
  <p:transition>
    <p:wedg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0BCBCD-24C4-440E-BD92-B0F0CB706204}" type="slidenum">
              <a:rPr lang="ru-RU"/>
              <a:pPr>
                <a:defRPr/>
              </a:pPr>
              <a:t>27</a:t>
            </a:fld>
            <a:endParaRPr lang="ru-RU"/>
          </a:p>
        </p:txBody>
      </p:sp>
      <p:sp>
        <p:nvSpPr>
          <p:cNvPr id="3665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20852"/>
            <a:ext cx="12192000" cy="896938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br>
              <a:rPr lang="ru-RU" sz="2800" dirty="0"/>
            </a:br>
            <a:r>
              <a:rPr lang="ru-RU" sz="2800" b="1" dirty="0">
                <a:latin typeface="Arial"/>
                <a:cs typeface="Arial"/>
              </a:rPr>
              <a:t>Патофизиологические и микробиологические параллели при посттравматическом перитоните </a:t>
            </a:r>
          </a:p>
        </p:txBody>
      </p:sp>
      <p:graphicFrame>
        <p:nvGraphicFramePr>
          <p:cNvPr id="366595" name="Group 3"/>
          <p:cNvGraphicFramePr>
            <a:graphicFrameLocks noGrp="1"/>
          </p:cNvGraphicFramePr>
          <p:nvPr>
            <p:ph type="tbl" idx="1"/>
            <p:extLst/>
          </p:nvPr>
        </p:nvGraphicFramePr>
        <p:xfrm>
          <a:off x="334434" y="935343"/>
          <a:ext cx="11455400" cy="4914583"/>
        </p:xfrm>
        <a:graphic>
          <a:graphicData uri="http://schemas.openxmlformats.org/drawingml/2006/table">
            <a:tbl>
              <a:tblPr/>
              <a:tblGrid>
                <a:gridCol w="2400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63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8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6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7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085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923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0163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Уровень внутрибрюшной гипертензии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Уровень лейкоцитов, 10</a:t>
                      </a:r>
                      <a:r>
                        <a:rPr kumimoji="0" lang="ru-RU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/л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ЛИИ, 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усл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 ед.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Уровень контаминации брюшной полости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(КОЕ)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Признаки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54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SIRS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(%)</a:t>
                      </a:r>
                      <a:endParaRPr kumimoji="0" lang="ru-RU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Распространённый перитонит,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(%)</a:t>
                      </a:r>
                      <a:endParaRPr kumimoji="0" lang="ru-RU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Абдоминальный сепсис,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(%)</a:t>
                      </a:r>
                      <a:endParaRPr kumimoji="0" lang="ru-RU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степень,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=22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12,5±2,4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3,4±1,2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 </a:t>
                      </a:r>
                      <a:r>
                        <a:rPr lang="ru-RU" sz="1800" b="1" kern="1200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r>
                        <a:rPr lang="ru-RU" sz="1800" b="1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- 10 </a:t>
                      </a:r>
                      <a:r>
                        <a:rPr lang="ru-RU" sz="1800" b="1" kern="1200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КОЕ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13,6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4,5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40,9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II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степень,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=24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14,9±1,4*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6,3±1,4*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 </a:t>
                      </a:r>
                      <a:r>
                        <a:rPr lang="ru-RU" sz="1800" b="1" kern="1200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lang="ru-RU" sz="1800" b="1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28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</a:t>
                      </a: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 </a:t>
                      </a:r>
                      <a:r>
                        <a:rPr lang="ru-RU" sz="1800" b="1" kern="1200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37,5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29,2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87,5*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III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степень,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=28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16,7±1,8</a:t>
                      </a:r>
                      <a:r>
                        <a:rPr kumimoji="0" lang="ru-RU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♦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8,6±1,2</a:t>
                      </a:r>
                      <a:r>
                        <a:rPr kumimoji="0" lang="ru-RU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♦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 </a:t>
                      </a:r>
                      <a:r>
                        <a:rPr lang="ru-RU" sz="1800" b="1" kern="1200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r>
                        <a:rPr lang="ru-RU" sz="1800" b="1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28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</a:t>
                      </a: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 </a:t>
                      </a:r>
                      <a:r>
                        <a:rPr lang="ru-RU" sz="1800" b="1" kern="1200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100</a:t>
                      </a:r>
                      <a:r>
                        <a:rPr kumimoji="0" lang="ru-RU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♦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100</a:t>
                      </a:r>
                      <a:r>
                        <a:rPr kumimoji="0" lang="ru-RU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♦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100</a:t>
                      </a:r>
                      <a:r>
                        <a:rPr kumimoji="0" lang="ru-RU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♦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IV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степень,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=3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20,1±0,8</a:t>
                      </a:r>
                      <a:r>
                        <a:rPr kumimoji="0" lang="ru-RU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#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10,6±0,8</a:t>
                      </a:r>
                      <a:r>
                        <a:rPr kumimoji="0" lang="ru-RU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#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 </a:t>
                      </a:r>
                      <a:r>
                        <a:rPr lang="ru-RU" sz="1800" b="1" kern="1200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lang="ru-RU" sz="1800" b="1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28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</a:t>
                      </a: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 </a:t>
                      </a:r>
                      <a:r>
                        <a:rPr lang="ru-RU" sz="1800" b="1" kern="1200" baseline="30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r>
                        <a:rPr kumimoji="0" lang="ru-RU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#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r>
                        <a:rPr kumimoji="0" lang="ru-RU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#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r>
                        <a:rPr kumimoji="0" lang="ru-RU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#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66647" name="Rectangle 55"/>
          <p:cNvSpPr>
            <a:spLocks noRot="1" noChangeArrowheads="1"/>
          </p:cNvSpPr>
          <p:nvPr/>
        </p:nvSpPr>
        <p:spPr bwMode="auto">
          <a:xfrm>
            <a:off x="690033" y="6237288"/>
            <a:ext cx="11347451" cy="431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l">
              <a:defRPr/>
            </a:pPr>
            <a:endParaRPr lang="ru-RU" sz="28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305" name="Rectangle 56"/>
          <p:cNvSpPr>
            <a:spLocks noChangeArrowheads="1"/>
          </p:cNvSpPr>
          <p:nvPr/>
        </p:nvSpPr>
        <p:spPr bwMode="auto">
          <a:xfrm>
            <a:off x="334434" y="5873642"/>
            <a:ext cx="77258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ru-RU" sz="1200" b="1" dirty="0">
                <a:latin typeface="Arial" charset="0"/>
              </a:rPr>
              <a:t>*  Достоверность различий между ВБГ  </a:t>
            </a:r>
            <a:r>
              <a:rPr lang="en-US" sz="1200" b="1" dirty="0">
                <a:latin typeface="Arial" charset="0"/>
              </a:rPr>
              <a:t>I</a:t>
            </a:r>
            <a:r>
              <a:rPr lang="ru-RU" sz="1200" b="1" dirty="0">
                <a:latin typeface="Arial" charset="0"/>
              </a:rPr>
              <a:t> и </a:t>
            </a:r>
            <a:r>
              <a:rPr lang="en-US" sz="1200" b="1" dirty="0">
                <a:latin typeface="Arial" charset="0"/>
              </a:rPr>
              <a:t>II</a:t>
            </a:r>
            <a:r>
              <a:rPr lang="ru-RU" sz="1200" b="1" dirty="0">
                <a:latin typeface="Arial" charset="0"/>
              </a:rPr>
              <a:t> степени (р&lt;0,05)</a:t>
            </a:r>
          </a:p>
          <a:p>
            <a:pPr algn="l"/>
            <a:r>
              <a:rPr lang="ru-RU" sz="1200" b="1" dirty="0">
                <a:latin typeface="Arial" charset="0"/>
              </a:rPr>
              <a:t>♦  Достоверность различий между  ВБГ </a:t>
            </a:r>
            <a:r>
              <a:rPr lang="en-US" sz="1200" b="1" dirty="0">
                <a:latin typeface="Arial" charset="0"/>
              </a:rPr>
              <a:t>I</a:t>
            </a:r>
            <a:r>
              <a:rPr lang="ru-RU" sz="1200" b="1" dirty="0">
                <a:latin typeface="Arial" charset="0"/>
              </a:rPr>
              <a:t> и </a:t>
            </a:r>
            <a:r>
              <a:rPr lang="en-US" sz="1200" b="1" dirty="0">
                <a:latin typeface="Arial" charset="0"/>
              </a:rPr>
              <a:t>III</a:t>
            </a:r>
            <a:r>
              <a:rPr lang="ru-RU" sz="1200" b="1" dirty="0">
                <a:latin typeface="Arial" charset="0"/>
              </a:rPr>
              <a:t>  степени (р&lt;0,05)</a:t>
            </a:r>
          </a:p>
          <a:p>
            <a:pPr algn="l"/>
            <a:r>
              <a:rPr lang="ru-RU" sz="1200" b="1" dirty="0">
                <a:latin typeface="Arial" charset="0"/>
              </a:rPr>
              <a:t>#  Достоверность различий между группами ВБГ I и IV  степени (р&lt;0,05)</a:t>
            </a:r>
          </a:p>
        </p:txBody>
      </p:sp>
    </p:spTree>
    <p:extLst>
      <p:ext uri="{BB962C8B-B14F-4D97-AF65-F5344CB8AC3E}">
        <p14:creationId xmlns:p14="http://schemas.microsoft.com/office/powerpoint/2010/main" val="171910647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7456" y="234949"/>
            <a:ext cx="9403843" cy="70609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Arial"/>
                <a:cs typeface="Arial"/>
              </a:rPr>
              <a:t>Оценка тяжести инфекционного процесса в раннем периоде ТБ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75520" y="1303077"/>
            <a:ext cx="8568952" cy="5472608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Arial"/>
                <a:cs typeface="Arial"/>
              </a:rPr>
              <a:t>При шокогенной доминирующей травме живота </a:t>
            </a:r>
            <a:r>
              <a:rPr lang="ru-RU" sz="1800" b="1" dirty="0">
                <a:solidFill>
                  <a:srgbClr val="FF0000"/>
                </a:solidFill>
                <a:latin typeface="Arial"/>
                <a:cs typeface="Arial"/>
              </a:rPr>
              <a:t>(</a:t>
            </a:r>
            <a:r>
              <a:rPr lang="en-US" sz="1800" b="1" dirty="0">
                <a:solidFill>
                  <a:srgbClr val="FF0000"/>
                </a:solidFill>
                <a:latin typeface="Arial"/>
                <a:cs typeface="Arial"/>
              </a:rPr>
              <a:t>ISS</a:t>
            </a:r>
            <a:r>
              <a:rPr lang="ru-RU" sz="1800" b="1" dirty="0">
                <a:solidFill>
                  <a:srgbClr val="FF0000"/>
                </a:solidFill>
                <a:latin typeface="Arial"/>
                <a:cs typeface="Arial"/>
              </a:rPr>
              <a:t> ˃ 20)</a:t>
            </a:r>
            <a:r>
              <a:rPr lang="ru-RU" sz="1800" dirty="0">
                <a:latin typeface="Arial"/>
                <a:cs typeface="Arial"/>
              </a:rPr>
              <a:t> </a:t>
            </a:r>
            <a:r>
              <a:rPr lang="ru-RU" sz="1800" dirty="0" err="1">
                <a:latin typeface="Arial"/>
                <a:cs typeface="Arial"/>
              </a:rPr>
              <a:t>транслокация</a:t>
            </a:r>
            <a:r>
              <a:rPr lang="ru-RU" sz="1800" dirty="0">
                <a:latin typeface="Arial"/>
                <a:cs typeface="Arial"/>
              </a:rPr>
              <a:t> микробов из желудочно-кишечного тракта происходит через 2 часа после получения повреждения органов брюшной полости у 62.5% пострадавших (</a:t>
            </a:r>
            <a:r>
              <a:rPr lang="en-US" sz="1800" dirty="0" err="1">
                <a:latin typeface="Arial"/>
                <a:cs typeface="Arial"/>
              </a:rPr>
              <a:t>Qiao</a:t>
            </a:r>
            <a:r>
              <a:rPr lang="en-US" sz="1800" dirty="0">
                <a:latin typeface="Arial"/>
                <a:cs typeface="Arial"/>
              </a:rPr>
              <a:t> Z</a:t>
            </a:r>
            <a:r>
              <a:rPr lang="ru-RU" sz="1800" dirty="0">
                <a:latin typeface="Arial"/>
                <a:cs typeface="Arial"/>
              </a:rPr>
              <a:t>., </a:t>
            </a:r>
            <a:r>
              <a:rPr lang="en-US" sz="1800" dirty="0">
                <a:latin typeface="Arial"/>
                <a:cs typeface="Arial"/>
              </a:rPr>
              <a:t>Li Z</a:t>
            </a:r>
            <a:r>
              <a:rPr lang="ru-RU" sz="1800" dirty="0">
                <a:latin typeface="Arial"/>
                <a:cs typeface="Arial"/>
              </a:rPr>
              <a:t>., </a:t>
            </a:r>
            <a:r>
              <a:rPr lang="en-US" sz="1800" dirty="0">
                <a:latin typeface="Arial"/>
                <a:cs typeface="Arial"/>
              </a:rPr>
              <a:t>Li J</a:t>
            </a:r>
            <a:r>
              <a:rPr lang="ru-RU" sz="1800" dirty="0">
                <a:latin typeface="Arial"/>
                <a:cs typeface="Arial"/>
              </a:rPr>
              <a:t>. </a:t>
            </a:r>
            <a:r>
              <a:rPr lang="en-US" sz="1800" dirty="0">
                <a:latin typeface="Arial"/>
                <a:cs typeface="Arial"/>
              </a:rPr>
              <a:t>at al</a:t>
            </a:r>
            <a:r>
              <a:rPr lang="ru-RU" sz="1800" dirty="0">
                <a:latin typeface="Arial"/>
                <a:cs typeface="Arial"/>
              </a:rPr>
              <a:t>., 2006)</a:t>
            </a:r>
          </a:p>
          <a:p>
            <a:r>
              <a:rPr lang="ru-RU" sz="1800" dirty="0">
                <a:latin typeface="Arial"/>
                <a:cs typeface="Arial"/>
              </a:rPr>
              <a:t>Оценка тяжести развития полиорганной недостаточности при тяжелой шокогенной травме с помощью шкалы </a:t>
            </a:r>
            <a:r>
              <a:rPr lang="en-US" sz="1800" b="1" dirty="0">
                <a:solidFill>
                  <a:srgbClr val="FF0000"/>
                </a:solidFill>
                <a:latin typeface="Arial"/>
                <a:cs typeface="Arial"/>
              </a:rPr>
              <a:t>SOFA</a:t>
            </a:r>
            <a:r>
              <a:rPr lang="ru-RU" sz="18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ru-RU" sz="1800" dirty="0" err="1">
                <a:latin typeface="Arial"/>
                <a:cs typeface="Arial"/>
              </a:rPr>
              <a:t>коррелирует</a:t>
            </a:r>
            <a:r>
              <a:rPr lang="ru-RU" sz="1800" dirty="0">
                <a:latin typeface="Arial"/>
                <a:cs typeface="Arial"/>
              </a:rPr>
              <a:t> с тяжестью развития инфекционных осложнений и предпочтительнее определение уровня прокальцитонина как маркера тяжести и прогноза исхода заболевания  (</a:t>
            </a:r>
            <a:r>
              <a:rPr lang="en-US" sz="1800" dirty="0" err="1">
                <a:latin typeface="Arial"/>
                <a:cs typeface="Arial"/>
              </a:rPr>
              <a:t>Castelli</a:t>
            </a:r>
            <a:r>
              <a:rPr lang="en-US" sz="1800" dirty="0">
                <a:latin typeface="Arial"/>
                <a:cs typeface="Arial"/>
              </a:rPr>
              <a:t> G</a:t>
            </a:r>
            <a:r>
              <a:rPr lang="ru-RU" sz="1800" dirty="0">
                <a:latin typeface="Arial"/>
                <a:cs typeface="Arial"/>
              </a:rPr>
              <a:t>., </a:t>
            </a:r>
            <a:r>
              <a:rPr lang="en-US" sz="1800" dirty="0" err="1">
                <a:latin typeface="Arial"/>
                <a:cs typeface="Arial"/>
              </a:rPr>
              <a:t>Pognani</a:t>
            </a:r>
            <a:r>
              <a:rPr lang="en-US" sz="1800" dirty="0">
                <a:latin typeface="Arial"/>
                <a:cs typeface="Arial"/>
              </a:rPr>
              <a:t> C</a:t>
            </a:r>
            <a:r>
              <a:rPr lang="ru-RU" sz="1800" dirty="0">
                <a:latin typeface="Arial"/>
                <a:cs typeface="Arial"/>
              </a:rPr>
              <a:t>., </a:t>
            </a:r>
            <a:r>
              <a:rPr lang="en-US" sz="1800" dirty="0" err="1">
                <a:latin typeface="Arial"/>
                <a:cs typeface="Arial"/>
              </a:rPr>
              <a:t>Cita</a:t>
            </a:r>
            <a:r>
              <a:rPr lang="en-US" sz="1800" dirty="0">
                <a:latin typeface="Arial"/>
                <a:cs typeface="Arial"/>
              </a:rPr>
              <a:t> M</a:t>
            </a:r>
            <a:r>
              <a:rPr lang="ru-RU" sz="1800" dirty="0">
                <a:latin typeface="Arial"/>
                <a:cs typeface="Arial"/>
              </a:rPr>
              <a:t>. </a:t>
            </a:r>
            <a:r>
              <a:rPr lang="en-US" sz="1800" dirty="0">
                <a:latin typeface="Arial"/>
                <a:cs typeface="Arial"/>
              </a:rPr>
              <a:t>et al</a:t>
            </a:r>
            <a:r>
              <a:rPr lang="ru-RU" sz="1800" dirty="0">
                <a:latin typeface="Arial"/>
                <a:cs typeface="Arial"/>
              </a:rPr>
              <a:t>., 2006). </a:t>
            </a:r>
          </a:p>
          <a:p>
            <a:r>
              <a:rPr lang="ru-RU" sz="1800" dirty="0">
                <a:latin typeface="Arial"/>
                <a:cs typeface="Arial"/>
              </a:rPr>
              <a:t>Одним из наиболее эффективных методов диагностики гнойного воспаления является определение </a:t>
            </a:r>
            <a:r>
              <a:rPr lang="en-US" sz="1800" b="1" dirty="0">
                <a:solidFill>
                  <a:srgbClr val="FF0000"/>
                </a:solidFill>
                <a:latin typeface="Arial"/>
                <a:cs typeface="Arial"/>
              </a:rPr>
              <a:t>SIRS</a:t>
            </a:r>
            <a:r>
              <a:rPr lang="ru-RU" sz="1800" dirty="0">
                <a:latin typeface="Arial"/>
                <a:cs typeface="Arial"/>
              </a:rPr>
              <a:t>, уровня </a:t>
            </a:r>
            <a:r>
              <a:rPr lang="en-US" sz="1800" b="1" dirty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lang="ru-RU" sz="1800" b="1" dirty="0">
                <a:solidFill>
                  <a:srgbClr val="FF0000"/>
                </a:solidFill>
                <a:latin typeface="Arial"/>
                <a:cs typeface="Arial"/>
              </a:rPr>
              <a:t>С</a:t>
            </a:r>
            <a:r>
              <a:rPr lang="en-US" sz="1800" b="1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ru-RU" sz="1800" dirty="0">
                <a:latin typeface="Arial"/>
                <a:cs typeface="Arial"/>
              </a:rPr>
              <a:t> в сыворотке крови. Прокальцитонин в настоящее время является «идеальным» биохимическим маркером, позволяющим максимально рано диагностировать, определять тяжесть, оценивать течение и прогнозировать исход при тяжелых инфекциях (Белобородова Н.В., Попов Д.А. 2008). </a:t>
            </a:r>
          </a:p>
        </p:txBody>
      </p:sp>
    </p:spTree>
    <p:extLst>
      <p:ext uri="{BB962C8B-B14F-4D97-AF65-F5344CB8AC3E}">
        <p14:creationId xmlns:p14="http://schemas.microsoft.com/office/powerpoint/2010/main" val="21760197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>
          <a:xfrm>
            <a:off x="609600" y="703242"/>
            <a:ext cx="11582400" cy="2654296"/>
          </a:xfrm>
        </p:spPr>
        <p:txBody>
          <a:bodyPr/>
          <a:lstStyle/>
          <a:p>
            <a:pPr algn="l"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	Хирургическая </a:t>
            </a:r>
            <a:r>
              <a:rPr lang="ru-RU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тактика </a:t>
            </a:r>
            <a:r>
              <a:rPr lang="ru-RU" sz="2400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en-US" sz="2400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Damage control</a:t>
            </a:r>
            <a:r>
              <a:rPr lang="ru-RU" sz="2400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surgery</a:t>
            </a:r>
            <a:r>
              <a:rPr lang="ru-RU" sz="2400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ru-RU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</a:t>
            </a:r>
            <a:br>
              <a:rPr lang="ru-RU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ru-RU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latin typeface="Arial" pitchFamily="34" charset="0"/>
                <a:cs typeface="Arial" pitchFamily="34" charset="0"/>
              </a:rPr>
              <a:t>современная хирургическая тактика, направленная на минимизацию объема 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хирургических вмешательств у группы тяжело травмированных пациентов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и выполнение отсроченного окончательного вмешательства по стабилизации </a:t>
            </a:r>
            <a:br>
              <a:rPr lang="ru-RU" sz="2000" b="1" dirty="0"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latin typeface="Arial" pitchFamily="34" charset="0"/>
                <a:cs typeface="Arial" pitchFamily="34" charset="0"/>
              </a:rPr>
              <a:t>состояния. </a:t>
            </a:r>
            <a:br>
              <a:rPr lang="ru-RU" sz="2000" b="1" dirty="0">
                <a:latin typeface="Arial" pitchFamily="34" charset="0"/>
                <a:cs typeface="Arial" pitchFamily="34" charset="0"/>
              </a:rPr>
            </a:br>
            <a:br>
              <a:rPr lang="ru-RU" sz="2000" b="1" dirty="0"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latin typeface="Arial" pitchFamily="34" charset="0"/>
                <a:cs typeface="Arial" pitchFamily="34" charset="0"/>
              </a:rPr>
              <a:t>Она предполагает:</a:t>
            </a:r>
          </a:p>
        </p:txBody>
      </p:sp>
      <p:sp>
        <p:nvSpPr>
          <p:cNvPr id="81923" name="Содержимое 2"/>
          <p:cNvSpPr>
            <a:spLocks noGrp="1"/>
          </p:cNvSpPr>
          <p:nvPr>
            <p:ph idx="1"/>
          </p:nvPr>
        </p:nvSpPr>
        <p:spPr>
          <a:xfrm>
            <a:off x="1891717" y="3357538"/>
            <a:ext cx="11582400" cy="3500462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1)	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этапность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оперативного пособия;</a:t>
            </a:r>
          </a:p>
          <a:p>
            <a:pPr marL="0" indent="0">
              <a:buNone/>
              <a:defRPr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2)	проведение реанимационных мероприятий между этапами лечения;</a:t>
            </a:r>
          </a:p>
          <a:p>
            <a:pPr marL="0" indent="0">
              <a:buNone/>
              <a:defRPr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3)	программирование повторных операций.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ru-RU" sz="1800" dirty="0">
              <a:latin typeface="Arial" pitchFamily="34" charset="0"/>
              <a:cs typeface="Arial" pitchFamily="34" charset="0"/>
            </a:endParaRPr>
          </a:p>
          <a:p>
            <a:pPr algn="r">
              <a:buNone/>
              <a:defRPr/>
            </a:pPr>
            <a:endParaRPr lang="ru-RU" sz="1800" dirty="0">
              <a:latin typeface="Arial" pitchFamily="34" charset="0"/>
              <a:cs typeface="Arial" pitchFamily="34" charset="0"/>
            </a:endParaRPr>
          </a:p>
          <a:p>
            <a:pPr algn="r">
              <a:buNone/>
              <a:defRPr/>
            </a:pPr>
            <a:endParaRPr lang="ru-RU" sz="1800" dirty="0">
              <a:latin typeface="Arial" pitchFamily="34" charset="0"/>
              <a:cs typeface="Arial" pitchFamily="34" charset="0"/>
            </a:endParaRPr>
          </a:p>
          <a:p>
            <a:pPr>
              <a:buNone/>
              <a:defRPr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None/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]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r">
              <a:buFont typeface="Arial" charset="0"/>
              <a:buNone/>
              <a:defRPr/>
            </a:pP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613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9" name="Line 3"/>
          <p:cNvSpPr>
            <a:spLocks noChangeShapeType="1"/>
          </p:cNvSpPr>
          <p:nvPr/>
        </p:nvSpPr>
        <p:spPr bwMode="auto">
          <a:xfrm>
            <a:off x="4078759" y="1168544"/>
            <a:ext cx="8401049" cy="0"/>
          </a:xfrm>
          <a:prstGeom prst="line">
            <a:avLst/>
          </a:prstGeom>
          <a:noFill/>
          <a:ln w="57150">
            <a:solidFill>
              <a:srgbClr val="66CC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8181" name="Line 5"/>
          <p:cNvSpPr>
            <a:spLocks noChangeShapeType="1"/>
          </p:cNvSpPr>
          <p:nvPr/>
        </p:nvSpPr>
        <p:spPr bwMode="auto">
          <a:xfrm>
            <a:off x="0" y="6237288"/>
            <a:ext cx="12192000" cy="0"/>
          </a:xfrm>
          <a:prstGeom prst="line">
            <a:avLst/>
          </a:prstGeom>
          <a:noFill/>
          <a:ln w="57150">
            <a:solidFill>
              <a:srgbClr val="66CC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91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340" y="167115"/>
            <a:ext cx="4365387" cy="5782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655840" y="1700810"/>
            <a:ext cx="69127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«В организации  обороноспособности  страны   хирургии   принадлежит исключительная роль – хирургические методы возвышаются до степени стратегического значения, поскольку они решают в условиях войны вопрос о восстановлении боеспособности и обороноспособности   сотен    тысяч людей» 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Н.Н.Бурденко (1938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7936263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5320"/>
          </a:xfrm>
        </p:spPr>
        <p:txBody>
          <a:bodyPr>
            <a:noAutofit/>
          </a:bodyPr>
          <a:lstStyle/>
          <a:p>
            <a:pPr marL="0" indent="0"/>
            <a:r>
              <a:rPr lang="ru-RU" alt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Пациент С. 1991 г.р. (22 г.)</a:t>
            </a:r>
            <a:br>
              <a:rPr lang="ru-RU" altLang="ru-RU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Диагноз: 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Сочетанное огнестрельное (пулевое) ранение живота, таза, левого предплечья от 04.12.2014 г. Огнестрельное сквозное проникающее ранение живота с повреждением брыжейки тощей кишки и сигмовидной кишки. Открытый огнестрельный перелом левой подвздошной кости. Огнестрельное осколочное сквозное ранение верхней трети левого предплечья. Открытый огнестрельный многооскольчатый фрагментарный перелом верхней трети левой лучевой кости с незначительным смещением отломков с повреждением лучевого нерва левого предплечья. Травматический шок 3 степени.</a:t>
            </a:r>
            <a:b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73036"/>
            <a:ext cx="4009846" cy="40037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407" y="1402890"/>
            <a:ext cx="3973944" cy="3973944"/>
          </a:xfrm>
          <a:prstGeom prst="rect">
            <a:avLst/>
          </a:prstGeom>
        </p:spPr>
      </p:pic>
      <p:sp>
        <p:nvSpPr>
          <p:cNvPr id="7" name="Прямоугольник 9"/>
          <p:cNvSpPr>
            <a:spLocks noChangeArrowheads="1"/>
          </p:cNvSpPr>
          <p:nvPr/>
        </p:nvSpPr>
        <p:spPr bwMode="auto">
          <a:xfrm>
            <a:off x="1207698" y="5559426"/>
            <a:ext cx="9489057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dirty="0" err="1"/>
              <a:t>Релапаротомия</a:t>
            </a:r>
            <a:r>
              <a:rPr lang="ru-RU" altLang="ru-RU" sz="1800" dirty="0"/>
              <a:t>, ревизия, санация брюшной полости и забрюшинного пространства слева, тампонирование левой подвздошной области по поводу массивного кровотечения от 16.12.2014 г. и 22.12.14 г.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01121" y="1597446"/>
            <a:ext cx="2269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КТ от 16.12.1014 г.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499A-23E1-4BB5-9935-4D844909EA20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1404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711622" y="1183910"/>
            <a:ext cx="2613310" cy="1512174"/>
          </a:xfrm>
        </p:spPr>
        <p:txBody>
          <a:bodyPr>
            <a:noAutofit/>
          </a:bodyPr>
          <a:lstStyle/>
          <a:p>
            <a:r>
              <a:rPr lang="ru-RU" sz="2000" b="1" dirty="0"/>
              <a:t>КТ и УЗДС с ЦДК от 29.12.2014 г.</a:t>
            </a:r>
            <a:br>
              <a:rPr lang="ru-RU" sz="2000" b="1" dirty="0"/>
            </a:br>
            <a:r>
              <a:rPr lang="ru-RU" sz="2000" b="1" dirty="0"/>
              <a:t>Пульсирующая гематома в бассейне левой ягодичной области</a:t>
            </a:r>
            <a:br>
              <a:rPr lang="ru-RU" sz="2000" b="1" dirty="0"/>
            </a:br>
            <a:endParaRPr lang="ru-RU" sz="2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26" y="818740"/>
            <a:ext cx="2971323" cy="2971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710" y="1183910"/>
            <a:ext cx="4941766" cy="49524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26" y="4359358"/>
            <a:ext cx="2093033" cy="19969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622" y="2696084"/>
            <a:ext cx="2596749" cy="2584652"/>
          </a:xfrm>
          <a:prstGeom prst="rect">
            <a:avLst/>
          </a:prstGeom>
        </p:spPr>
      </p:pic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2836881" y="5425026"/>
            <a:ext cx="2308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dirty="0"/>
              <a:t>«Питающий» сосуд</a:t>
            </a:r>
          </a:p>
        </p:txBody>
      </p:sp>
      <p:sp>
        <p:nvSpPr>
          <p:cNvPr id="11" name="Стрелка вправо 10"/>
          <p:cNvSpPr/>
          <p:nvPr/>
        </p:nvSpPr>
        <p:spPr>
          <a:xfrm rot="10800000">
            <a:off x="1897962" y="5304223"/>
            <a:ext cx="1564394" cy="12080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499A-23E1-4BB5-9935-4D844909EA20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0395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749147" y="274640"/>
            <a:ext cx="11204154" cy="639760"/>
          </a:xfrm>
        </p:spPr>
        <p:txBody>
          <a:bodyPr>
            <a:normAutofit fontScale="90000"/>
          </a:bodyPr>
          <a:lstStyle/>
          <a:p>
            <a:r>
              <a:rPr lang="ru-RU" altLang="ru-RU" sz="2000" b="1" dirty="0"/>
              <a:t>Селективная контралатеральная артериография левой верхней ягодичной артерии в режиме </a:t>
            </a:r>
            <a:r>
              <a:rPr lang="en-US" altLang="ru-RU" sz="2000" b="1" dirty="0"/>
              <a:t>DSA </a:t>
            </a:r>
            <a:r>
              <a:rPr lang="ru-RU" altLang="ru-RU" sz="2000" b="1" dirty="0"/>
              <a:t>с последующей </a:t>
            </a:r>
            <a:r>
              <a:rPr lang="ru-RU" altLang="ru-RU" sz="2000" b="1" dirty="0" err="1"/>
              <a:t>транскатетерной</a:t>
            </a:r>
            <a:r>
              <a:rPr lang="ru-RU" altLang="ru-RU" sz="2000" b="1" dirty="0"/>
              <a:t> </a:t>
            </a:r>
            <a:r>
              <a:rPr lang="ru-RU" altLang="ru-RU" sz="2000" b="1" dirty="0" err="1"/>
              <a:t>эмболизацией</a:t>
            </a:r>
            <a:r>
              <a:rPr lang="ru-RU" altLang="ru-RU" sz="2000" b="1" dirty="0"/>
              <a:t> полости пульсирующей гематомы и дистального сегмента левой верхней ягодичной артерии спиралями </a:t>
            </a:r>
            <a:r>
              <a:rPr lang="en-US" altLang="ru-RU" sz="2000" b="1" dirty="0" err="1"/>
              <a:t>Gianturco</a:t>
            </a:r>
            <a:endParaRPr lang="ru-RU" altLang="ru-RU" sz="20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47" y="1150680"/>
            <a:ext cx="5114418" cy="5114418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474" y="1154054"/>
            <a:ext cx="5094539" cy="5111044"/>
          </a:xfr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499A-23E1-4BB5-9935-4D844909EA20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6907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1050" y="3194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Применение метода вакуумного дренирования  (NPWT-</a:t>
            </a:r>
            <a:r>
              <a:rPr lang="en-US" b="1" dirty="0" err="1"/>
              <a:t>Suprasorb</a:t>
            </a:r>
            <a:r>
              <a:rPr lang="en-US" b="1" dirty="0"/>
              <a:t> CNP</a:t>
            </a:r>
            <a:r>
              <a:rPr lang="ru-RU" b="1" dirty="0"/>
              <a:t>)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499A-23E1-4BB5-9935-4D844909EA20}" type="slidenum">
              <a:rPr lang="ru-RU" smtClean="0"/>
              <a:pPr/>
              <a:t>33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" y="1934210"/>
            <a:ext cx="3619500" cy="20447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1949450"/>
            <a:ext cx="3619500" cy="20447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50" y="1949450"/>
            <a:ext cx="3619500" cy="20447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4359910"/>
            <a:ext cx="3619500" cy="2044700"/>
          </a:xfrm>
          <a:prstGeom prst="rect">
            <a:avLst/>
          </a:prstGeom>
        </p:spPr>
      </p:pic>
      <p:pic>
        <p:nvPicPr>
          <p:cNvPr id="10" name="Таблица 4" descr="SuprasorbCNPP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71" b="24671"/>
          <a:stretch>
            <a:fillRect/>
          </a:stretch>
        </p:blipFill>
        <p:spPr>
          <a:xfrm>
            <a:off x="5360067" y="4370334"/>
            <a:ext cx="5281204" cy="216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726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P29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3968" y="1000108"/>
            <a:ext cx="4155965" cy="2214578"/>
          </a:xfrm>
        </p:spPr>
      </p:pic>
      <p:pic>
        <p:nvPicPr>
          <p:cNvPr id="7" name="Рисунок 6" descr="IMGP29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7505" y="1000108"/>
            <a:ext cx="4190985" cy="2214578"/>
          </a:xfrm>
          <a:prstGeom prst="rect">
            <a:avLst/>
          </a:prstGeom>
        </p:spPr>
      </p:pic>
      <p:pic>
        <p:nvPicPr>
          <p:cNvPr id="8" name="Рисунок 7" descr="IMGP29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718" y="3571876"/>
            <a:ext cx="4390988" cy="2143140"/>
          </a:xfrm>
          <a:prstGeom prst="rect">
            <a:avLst/>
          </a:prstGeom>
        </p:spPr>
      </p:pic>
      <p:pic>
        <p:nvPicPr>
          <p:cNvPr id="9" name="Рисунок 8" descr="IMGP30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7504" y="3643314"/>
            <a:ext cx="4095779" cy="21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7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P30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1143972"/>
            <a:ext cx="5064189" cy="2142152"/>
          </a:xfrm>
        </p:spPr>
      </p:pic>
      <p:pic>
        <p:nvPicPr>
          <p:cNvPr id="5" name="Рисунок 4" descr="IMGP30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91251" y="1142985"/>
            <a:ext cx="5238744" cy="2215989"/>
          </a:xfrm>
          <a:prstGeom prst="rect">
            <a:avLst/>
          </a:prstGeom>
        </p:spPr>
      </p:pic>
      <p:pic>
        <p:nvPicPr>
          <p:cNvPr id="6" name="Рисунок 5" descr="IMGP30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1963" y="3857628"/>
            <a:ext cx="5066525" cy="2143140"/>
          </a:xfrm>
          <a:prstGeom prst="rect">
            <a:avLst/>
          </a:prstGeom>
        </p:spPr>
      </p:pic>
      <p:pic>
        <p:nvPicPr>
          <p:cNvPr id="7" name="Рисунок 6" descr="IMGP31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81754" y="3857628"/>
            <a:ext cx="5048285" cy="214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54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>
                <a:latin typeface="Arial"/>
                <a:cs typeface="Arial"/>
              </a:rPr>
              <a:t>Подготовка к плановому </a:t>
            </a:r>
            <a:r>
              <a:rPr lang="ru-RU" sz="2400" dirty="0" err="1">
                <a:latin typeface="Arial"/>
                <a:cs typeface="Arial"/>
              </a:rPr>
              <a:t>опертивному</a:t>
            </a:r>
            <a:r>
              <a:rPr lang="ru-RU" sz="2400" dirty="0">
                <a:latin typeface="Arial"/>
                <a:cs typeface="Arial"/>
              </a:rPr>
              <a:t> лечению. </a:t>
            </a:r>
            <a:r>
              <a:rPr lang="ru-RU" sz="2400" dirty="0" err="1">
                <a:latin typeface="Arial"/>
                <a:cs typeface="Arial"/>
              </a:rPr>
              <a:t>Дообследование</a:t>
            </a:r>
            <a:r>
              <a:rPr lang="ru-RU" sz="2400" dirty="0">
                <a:latin typeface="Arial"/>
                <a:cs typeface="Arial"/>
              </a:rPr>
              <a:t>.</a:t>
            </a:r>
            <a:br>
              <a:rPr lang="ru-RU" sz="2400" dirty="0">
                <a:latin typeface="Arial"/>
                <a:cs typeface="Arial"/>
              </a:rPr>
            </a:br>
            <a:r>
              <a:rPr lang="ru-RU" sz="2400" dirty="0" err="1">
                <a:latin typeface="Arial"/>
                <a:cs typeface="Arial"/>
              </a:rPr>
              <a:t>Энтерография</a:t>
            </a:r>
            <a:r>
              <a:rPr lang="ru-RU" sz="2400" dirty="0">
                <a:latin typeface="Arial"/>
                <a:cs typeface="Arial"/>
              </a:rPr>
              <a:t> + ирригография</a:t>
            </a:r>
          </a:p>
        </p:txBody>
      </p:sp>
      <p:pic>
        <p:nvPicPr>
          <p:cNvPr id="4" name="Содержимое 3" descr="IMAG08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62" y="1785926"/>
            <a:ext cx="3333773" cy="3857652"/>
          </a:xfrm>
        </p:spPr>
      </p:pic>
      <p:pic>
        <p:nvPicPr>
          <p:cNvPr id="5" name="Рисунок 4" descr="frame_lst_0000 (2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85" y="1785926"/>
            <a:ext cx="3714776" cy="3857652"/>
          </a:xfrm>
          <a:prstGeom prst="rect">
            <a:avLst/>
          </a:prstGeom>
        </p:spPr>
      </p:pic>
      <p:pic>
        <p:nvPicPr>
          <p:cNvPr id="6" name="Рисунок 5" descr="frame_lst_0000 (16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05763" y="1785926"/>
            <a:ext cx="4000485" cy="385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37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11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84171" y="464344"/>
            <a:ext cx="3804558" cy="6072188"/>
          </a:xfrm>
        </p:spPr>
      </p:pic>
      <p:pic>
        <p:nvPicPr>
          <p:cNvPr id="6" name="Содержимое 3" descr="IMAG08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7220" y="464344"/>
            <a:ext cx="3709345" cy="6072188"/>
          </a:xfrm>
          <a:prstGeom prst="rect">
            <a:avLst/>
          </a:prstGeom>
        </p:spPr>
      </p:pic>
      <p:pic>
        <p:nvPicPr>
          <p:cNvPr id="2" name="Изображение 1" descr="ГОТОВО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228" y="484635"/>
            <a:ext cx="4254772" cy="604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4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211" y="57148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Операция: </a:t>
            </a:r>
            <a:r>
              <a:rPr lang="ru-RU" sz="4000" b="1" dirty="0"/>
              <a:t>Лапаротомия, удаление отключенной петли тонкой кишки. </a:t>
            </a:r>
            <a:r>
              <a:rPr lang="ru-RU" sz="2700" b="1" dirty="0"/>
              <a:t>15.10.2015</a:t>
            </a:r>
            <a:br>
              <a:rPr lang="ru-RU" b="1" dirty="0"/>
            </a:br>
            <a:endParaRPr lang="ru-RU" dirty="0"/>
          </a:p>
        </p:txBody>
      </p:sp>
      <p:pic>
        <p:nvPicPr>
          <p:cNvPr id="5123" name="Picture 3" descr="D:\04.12.2015  Махачкала\Разуев Фото. Ноябрь 2015\IMAG142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3044" r="2548" b="34339"/>
          <a:stretch>
            <a:fillRect/>
          </a:stretch>
        </p:blipFill>
        <p:spPr bwMode="auto">
          <a:xfrm>
            <a:off x="227370" y="1479630"/>
            <a:ext cx="4244550" cy="2461902"/>
          </a:xfrm>
          <a:prstGeom prst="rect">
            <a:avLst/>
          </a:prstGeom>
          <a:noFill/>
        </p:spPr>
      </p:pic>
      <p:pic>
        <p:nvPicPr>
          <p:cNvPr id="4" name="Picture 2" descr="D:\04.12.2015  Махачкала\Разуев Фото. Ноябрь 2015\IMAG1431.jpg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 t="47747" r="36414" b="16296"/>
          <a:stretch>
            <a:fillRect/>
          </a:stretch>
        </p:blipFill>
        <p:spPr bwMode="auto">
          <a:xfrm>
            <a:off x="6980250" y="1412606"/>
            <a:ext cx="3371900" cy="2528925"/>
          </a:xfrm>
          <a:prstGeom prst="rect">
            <a:avLst/>
          </a:prstGeom>
          <a:noFill/>
        </p:spPr>
      </p:pic>
      <p:pic>
        <p:nvPicPr>
          <p:cNvPr id="5" name="Содержимое 3" descr="Разуваев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2240643" y="4047696"/>
            <a:ext cx="6332786" cy="262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921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3200" b="1" dirty="0">
                <a:solidFill>
                  <a:srgbClr val="000000"/>
                </a:solidFill>
              </a:rPr>
              <a:t>Синдром взаимного отягощения, смена доминирующего </a:t>
            </a:r>
            <a:r>
              <a:rPr lang="ru-RU" sz="3200" b="1" dirty="0"/>
              <a:t>фактора сочетанной травмы и развёрнутая клиническая картина абдоминального сепсиса– основные особенности патогенеза </a:t>
            </a:r>
            <a:r>
              <a:rPr lang="ru-RU" sz="3200" b="1" dirty="0" err="1"/>
              <a:t>посттраматического</a:t>
            </a:r>
            <a:r>
              <a:rPr lang="ru-RU" sz="3200" b="1" dirty="0"/>
              <a:t> перитонита;</a:t>
            </a:r>
          </a:p>
          <a:p>
            <a:r>
              <a:rPr lang="en-US" sz="3200" b="1" dirty="0"/>
              <a:t>(</a:t>
            </a:r>
            <a:r>
              <a:rPr lang="ru-RU" sz="3200" b="1" dirty="0"/>
              <a:t>СЛ –ПР) – основной элемент стратегии хирургического лечения посттравматического перитонита (ЗМХТ);</a:t>
            </a:r>
          </a:p>
          <a:p>
            <a:pPr marL="0" indent="0">
              <a:buNone/>
            </a:pPr>
            <a:endParaRPr lang="ru-RU" sz="3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499A-23E1-4BB5-9935-4D844909EA20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93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26612" y="414355"/>
            <a:ext cx="8930443" cy="2927954"/>
            <a:chOff x="336" y="699"/>
            <a:chExt cx="4512" cy="2314"/>
          </a:xfrm>
        </p:grpSpPr>
        <p:sp>
          <p:nvSpPr>
            <p:cNvPr id="125955" name="Rectangle 3"/>
            <p:cNvSpPr>
              <a:spLocks noChangeArrowheads="1"/>
            </p:cNvSpPr>
            <p:nvPr/>
          </p:nvSpPr>
          <p:spPr bwMode="auto">
            <a:xfrm>
              <a:off x="2592" y="2832"/>
              <a:ext cx="620" cy="1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altLang="en-US" sz="1400" b="1"/>
                <a:t>Time (minutes)</a:t>
              </a:r>
            </a:p>
          </p:txBody>
        </p:sp>
        <p:sp>
          <p:nvSpPr>
            <p:cNvPr id="125956" name="Line 4"/>
            <p:cNvSpPr>
              <a:spLocks noChangeShapeType="1"/>
            </p:cNvSpPr>
            <p:nvPr/>
          </p:nvSpPr>
          <p:spPr bwMode="auto">
            <a:xfrm>
              <a:off x="729" y="979"/>
              <a:ext cx="1" cy="165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5957" name="Rectangle 5"/>
            <p:cNvSpPr>
              <a:spLocks noChangeArrowheads="1"/>
            </p:cNvSpPr>
            <p:nvPr/>
          </p:nvSpPr>
          <p:spPr bwMode="auto">
            <a:xfrm>
              <a:off x="654" y="2693"/>
              <a:ext cx="123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altLang="en-US" sz="1200" b="1"/>
                <a:t>0</a:t>
              </a:r>
            </a:p>
          </p:txBody>
        </p:sp>
        <p:sp>
          <p:nvSpPr>
            <p:cNvPr id="125958" name="Rectangle 6"/>
            <p:cNvSpPr>
              <a:spLocks noChangeArrowheads="1"/>
            </p:cNvSpPr>
            <p:nvPr/>
          </p:nvSpPr>
          <p:spPr bwMode="auto">
            <a:xfrm>
              <a:off x="1142" y="2696"/>
              <a:ext cx="16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altLang="en-US" sz="1200" b="1"/>
                <a:t>10</a:t>
              </a:r>
            </a:p>
          </p:txBody>
        </p:sp>
        <p:sp>
          <p:nvSpPr>
            <p:cNvPr id="125959" name="Rectangle 7"/>
            <p:cNvSpPr>
              <a:spLocks noChangeArrowheads="1"/>
            </p:cNvSpPr>
            <p:nvPr/>
          </p:nvSpPr>
          <p:spPr bwMode="auto">
            <a:xfrm>
              <a:off x="2148" y="2687"/>
              <a:ext cx="16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altLang="en-US" sz="1200" b="1"/>
                <a:t>30</a:t>
              </a:r>
            </a:p>
          </p:txBody>
        </p:sp>
        <p:sp>
          <p:nvSpPr>
            <p:cNvPr id="125960" name="Rectangle 8"/>
            <p:cNvSpPr>
              <a:spLocks noChangeArrowheads="1"/>
            </p:cNvSpPr>
            <p:nvPr/>
          </p:nvSpPr>
          <p:spPr bwMode="auto">
            <a:xfrm>
              <a:off x="3851" y="2733"/>
              <a:ext cx="16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altLang="en-US" sz="1200" b="1"/>
                <a:t>60</a:t>
              </a:r>
            </a:p>
          </p:txBody>
        </p:sp>
        <p:sp>
          <p:nvSpPr>
            <p:cNvPr id="125961" name="Rectangle 9"/>
            <p:cNvSpPr>
              <a:spLocks noChangeArrowheads="1"/>
            </p:cNvSpPr>
            <p:nvPr/>
          </p:nvSpPr>
          <p:spPr bwMode="auto">
            <a:xfrm>
              <a:off x="732" y="1254"/>
              <a:ext cx="685" cy="1397"/>
            </a:xfrm>
            <a:prstGeom prst="rect">
              <a:avLst/>
            </a:prstGeom>
            <a:gradFill rotWithShape="0">
              <a:gsLst>
                <a:gs pos="0">
                  <a:srgbClr val="990033"/>
                </a:gs>
                <a:gs pos="100000">
                  <a:srgbClr val="FFCC66"/>
                </a:gs>
              </a:gsLst>
              <a:lin ang="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altLang="en-US" sz="2400"/>
            </a:p>
          </p:txBody>
        </p:sp>
        <p:sp>
          <p:nvSpPr>
            <p:cNvPr id="125962" name="Rectangle 10"/>
            <p:cNvSpPr>
              <a:spLocks noChangeArrowheads="1"/>
            </p:cNvSpPr>
            <p:nvPr/>
          </p:nvSpPr>
          <p:spPr bwMode="auto">
            <a:xfrm>
              <a:off x="1423" y="2141"/>
              <a:ext cx="925" cy="515"/>
            </a:xfrm>
            <a:prstGeom prst="rect">
              <a:avLst/>
            </a:prstGeom>
            <a:gradFill rotWithShape="0">
              <a:gsLst>
                <a:gs pos="0">
                  <a:srgbClr val="990033"/>
                </a:gs>
                <a:gs pos="100000">
                  <a:srgbClr val="FFCC66"/>
                </a:gs>
              </a:gsLst>
              <a:lin ang="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5963" name="Rectangle 11"/>
            <p:cNvSpPr>
              <a:spLocks noChangeArrowheads="1"/>
            </p:cNvSpPr>
            <p:nvPr/>
          </p:nvSpPr>
          <p:spPr bwMode="auto">
            <a:xfrm>
              <a:off x="2350" y="2460"/>
              <a:ext cx="1017" cy="196"/>
            </a:xfrm>
            <a:prstGeom prst="rect">
              <a:avLst/>
            </a:prstGeom>
            <a:gradFill rotWithShape="0">
              <a:gsLst>
                <a:gs pos="0">
                  <a:srgbClr val="990033"/>
                </a:gs>
                <a:gs pos="100000">
                  <a:srgbClr val="FFCC66"/>
                </a:gs>
              </a:gsLst>
              <a:lin ang="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5964" name="Rectangle 12"/>
            <p:cNvSpPr>
              <a:spLocks noChangeArrowheads="1"/>
            </p:cNvSpPr>
            <p:nvPr/>
          </p:nvSpPr>
          <p:spPr bwMode="auto">
            <a:xfrm>
              <a:off x="3368" y="2467"/>
              <a:ext cx="1232" cy="196"/>
            </a:xfrm>
            <a:prstGeom prst="rect">
              <a:avLst/>
            </a:prstGeom>
            <a:gradFill rotWithShape="0">
              <a:gsLst>
                <a:gs pos="0">
                  <a:srgbClr val="990033"/>
                </a:gs>
                <a:gs pos="100000">
                  <a:srgbClr val="FFCC66"/>
                </a:gs>
              </a:gsLst>
              <a:lin ang="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5965" name="Rectangle 13"/>
            <p:cNvSpPr>
              <a:spLocks noChangeArrowheads="1"/>
            </p:cNvSpPr>
            <p:nvPr/>
          </p:nvSpPr>
          <p:spPr bwMode="auto">
            <a:xfrm>
              <a:off x="842" y="1028"/>
              <a:ext cx="214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altLang="en-US" sz="1200" b="1"/>
                <a:t>62%</a:t>
              </a:r>
            </a:p>
          </p:txBody>
        </p:sp>
        <p:sp>
          <p:nvSpPr>
            <p:cNvPr id="125966" name="Rectangle 14"/>
            <p:cNvSpPr>
              <a:spLocks noChangeArrowheads="1"/>
            </p:cNvSpPr>
            <p:nvPr/>
          </p:nvSpPr>
          <p:spPr bwMode="auto">
            <a:xfrm>
              <a:off x="1603" y="1897"/>
              <a:ext cx="214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altLang="en-US" sz="1200" b="1"/>
                <a:t>19%</a:t>
              </a:r>
            </a:p>
          </p:txBody>
        </p:sp>
        <p:sp>
          <p:nvSpPr>
            <p:cNvPr id="125967" name="Rectangle 15"/>
            <p:cNvSpPr>
              <a:spLocks noChangeArrowheads="1"/>
            </p:cNvSpPr>
            <p:nvPr/>
          </p:nvSpPr>
          <p:spPr bwMode="auto">
            <a:xfrm>
              <a:off x="2678" y="2226"/>
              <a:ext cx="17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altLang="en-US" sz="1200" b="1"/>
                <a:t>7%</a:t>
              </a:r>
            </a:p>
          </p:txBody>
        </p:sp>
        <p:sp>
          <p:nvSpPr>
            <p:cNvPr id="125968" name="Rectangle 16"/>
            <p:cNvSpPr>
              <a:spLocks noChangeArrowheads="1"/>
            </p:cNvSpPr>
            <p:nvPr/>
          </p:nvSpPr>
          <p:spPr bwMode="auto">
            <a:xfrm>
              <a:off x="3775" y="2235"/>
              <a:ext cx="17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altLang="en-US" sz="1200" b="1"/>
                <a:t>7%</a:t>
              </a:r>
            </a:p>
          </p:txBody>
        </p:sp>
        <p:sp>
          <p:nvSpPr>
            <p:cNvPr id="125969" name="Rectangle 17"/>
            <p:cNvSpPr>
              <a:spLocks noChangeArrowheads="1"/>
            </p:cNvSpPr>
            <p:nvPr/>
          </p:nvSpPr>
          <p:spPr bwMode="auto">
            <a:xfrm>
              <a:off x="336" y="2337"/>
              <a:ext cx="17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altLang="en-US" sz="1200" b="1"/>
                <a:t>5%</a:t>
              </a:r>
            </a:p>
          </p:txBody>
        </p:sp>
        <p:sp>
          <p:nvSpPr>
            <p:cNvPr id="125970" name="Line 18"/>
            <p:cNvSpPr>
              <a:spLocks noChangeShapeType="1"/>
            </p:cNvSpPr>
            <p:nvPr/>
          </p:nvSpPr>
          <p:spPr bwMode="auto">
            <a:xfrm>
              <a:off x="750" y="2660"/>
              <a:ext cx="4098" cy="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5971" name="Rectangle 19"/>
            <p:cNvSpPr>
              <a:spLocks noChangeArrowheads="1"/>
            </p:cNvSpPr>
            <p:nvPr/>
          </p:nvSpPr>
          <p:spPr bwMode="auto">
            <a:xfrm rot="16200000">
              <a:off x="3757" y="2529"/>
              <a:ext cx="184" cy="24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altLang="en-US" sz="2800" b="1"/>
                <a:t>­</a:t>
              </a:r>
            </a:p>
          </p:txBody>
        </p:sp>
        <p:sp>
          <p:nvSpPr>
            <p:cNvPr id="125973" name="Rectangle 21"/>
            <p:cNvSpPr>
              <a:spLocks noChangeArrowheads="1"/>
            </p:cNvSpPr>
            <p:nvPr/>
          </p:nvSpPr>
          <p:spPr bwMode="auto">
            <a:xfrm>
              <a:off x="2805" y="699"/>
              <a:ext cx="65" cy="2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63500" tIns="25400" rIns="63500" bIns="25400">
              <a:spAutoFit/>
            </a:bodyPr>
            <a:lstStyle/>
            <a:p>
              <a:pPr algn="ctr" eaLnBrk="0" hangingPunct="0">
                <a:lnSpc>
                  <a:spcPct val="85000"/>
                </a:lnSpc>
              </a:pPr>
              <a:endParaRPr lang="en-US" altLang="en-US" b="1" dirty="0">
                <a:solidFill>
                  <a:srgbClr val="EAF83A"/>
                </a:solidFill>
              </a:endParaRPr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2847776" y="137797"/>
            <a:ext cx="63367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Потери убитыми на поле боя</a:t>
            </a:r>
          </a:p>
          <a:p>
            <a:pPr algn="ctr"/>
            <a:r>
              <a:rPr lang="ru-RU" b="1" dirty="0"/>
              <a:t>(расчетное время от ранения до смерти)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0779" y="3262444"/>
            <a:ext cx="11279219" cy="311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FF00"/>
              </a:buClr>
              <a:buSzPct val="150000"/>
              <a:buFont typeface="Wingdings" pitchFamily="2" charset="2"/>
              <a:buNone/>
            </a:pPr>
            <a:r>
              <a:rPr lang="ru-RU" b="1" u="sng" dirty="0">
                <a:latin typeface="Arial" charset="0"/>
              </a:rPr>
              <a:t>Сроки оказания медицинской </a:t>
            </a:r>
            <a:endParaRPr lang="en-US" b="1" u="sng" dirty="0">
              <a:latin typeface="Arial" charset="0"/>
            </a:endParaRPr>
          </a:p>
          <a:p>
            <a:pPr algn="ctr">
              <a:buClr>
                <a:srgbClr val="FFFF00"/>
              </a:buClr>
              <a:buSzPct val="150000"/>
              <a:buFont typeface="Wingdings" pitchFamily="2" charset="2"/>
              <a:buNone/>
            </a:pPr>
            <a:r>
              <a:rPr lang="ru-RU" b="1" u="sng" dirty="0">
                <a:latin typeface="Arial" charset="0"/>
              </a:rPr>
              <a:t> помощи  раненым </a:t>
            </a:r>
            <a:endParaRPr lang="en-US" b="1" u="sng" dirty="0">
              <a:latin typeface="Arial" charset="0"/>
            </a:endParaRPr>
          </a:p>
          <a:p>
            <a:pPr algn="ctr">
              <a:buClr>
                <a:srgbClr val="FFFF00"/>
              </a:buClr>
              <a:buSzPct val="150000"/>
              <a:buFont typeface="Wingdings" pitchFamily="2" charset="2"/>
              <a:buNone/>
            </a:pPr>
            <a:endParaRPr lang="ru-RU" sz="1600" b="1" dirty="0">
              <a:latin typeface="Arial" charset="0"/>
            </a:endParaRPr>
          </a:p>
          <a:p>
            <a:pPr algn="just">
              <a:buClr>
                <a:srgbClr val="FFFF00"/>
              </a:buClr>
              <a:buSzPct val="150000"/>
              <a:buFont typeface="Wingdings" pitchFamily="2" charset="2"/>
              <a:buNone/>
            </a:pPr>
            <a:r>
              <a:rPr lang="ru-RU" sz="1600" b="1" dirty="0">
                <a:latin typeface="Arial" charset="0"/>
              </a:rPr>
              <a:t>первая помощь → квалифицированная → специализированная</a:t>
            </a:r>
          </a:p>
          <a:p>
            <a:pPr algn="just">
              <a:lnSpc>
                <a:spcPct val="90000"/>
              </a:lnSpc>
              <a:buClr>
                <a:srgbClr val="FFFF00"/>
              </a:buClr>
              <a:buSzPct val="150000"/>
              <a:buFont typeface="Wingdings" pitchFamily="2" charset="2"/>
              <a:buNone/>
            </a:pPr>
            <a:endParaRPr lang="ru-RU" sz="1600" b="1" dirty="0">
              <a:latin typeface="Arial" charset="0"/>
            </a:endParaRPr>
          </a:p>
          <a:p>
            <a:pPr algn="just">
              <a:lnSpc>
                <a:spcPct val="90000"/>
              </a:lnSpc>
              <a:buClr>
                <a:srgbClr val="FFFF00"/>
              </a:buClr>
              <a:buSzPct val="150000"/>
              <a:buFont typeface="Wingdings" pitchFamily="2" charset="2"/>
              <a:buNone/>
            </a:pPr>
            <a:r>
              <a:rPr lang="ru-RU" sz="1600" b="1" dirty="0">
                <a:latin typeface="Arial" charset="0"/>
              </a:rPr>
              <a:t> </a:t>
            </a:r>
            <a:r>
              <a:rPr lang="ru-RU" b="1" dirty="0">
                <a:latin typeface="Arial" charset="0"/>
              </a:rPr>
              <a:t>Концепция   РФ  1999 г. : 1 ч → 2ч → 6ч</a:t>
            </a:r>
            <a:r>
              <a:rPr lang="ru-RU" b="1" dirty="0">
                <a:latin typeface="Arial" charset="0"/>
                <a:cs typeface="Arial" charset="0"/>
              </a:rPr>
              <a:t>*</a:t>
            </a:r>
          </a:p>
          <a:p>
            <a:pPr algn="just">
              <a:lnSpc>
                <a:spcPct val="90000"/>
              </a:lnSpc>
              <a:buClr>
                <a:srgbClr val="FFFF00"/>
              </a:buClr>
              <a:buSzPct val="150000"/>
              <a:buFont typeface="Wingdings" pitchFamily="2" charset="2"/>
              <a:buNone/>
            </a:pPr>
            <a:endParaRPr lang="ru-RU" b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algn="just">
              <a:lnSpc>
                <a:spcPct val="90000"/>
              </a:lnSpc>
              <a:buClr>
                <a:srgbClr val="FFFF00"/>
              </a:buClr>
              <a:buSzPct val="150000"/>
            </a:pPr>
            <a:r>
              <a:rPr lang="ru-RU" b="1" dirty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ru-RU" b="1" dirty="0">
                <a:latin typeface="Arial" charset="0"/>
                <a:cs typeface="Arial" charset="0"/>
              </a:rPr>
              <a:t>Концепция НАТО 2009 г.: 10</a:t>
            </a:r>
            <a:r>
              <a:rPr lang="ru-RU" b="1" dirty="0">
                <a:latin typeface="Arial" charset="0"/>
              </a:rPr>
              <a:t> мин</a:t>
            </a:r>
            <a:r>
              <a:rPr lang="ru-RU" b="1" dirty="0">
                <a:latin typeface="Arial" charset="0"/>
                <a:cs typeface="Arial" charset="0"/>
              </a:rPr>
              <a:t> </a:t>
            </a:r>
            <a:r>
              <a:rPr lang="ru-RU" b="1" dirty="0">
                <a:latin typeface="Arial" charset="0"/>
              </a:rPr>
              <a:t>→</a:t>
            </a:r>
            <a:r>
              <a:rPr lang="ru-RU" b="1" dirty="0">
                <a:latin typeface="Arial" charset="0"/>
                <a:cs typeface="Arial" charset="0"/>
              </a:rPr>
              <a:t> 1ч </a:t>
            </a:r>
            <a:r>
              <a:rPr lang="ru-RU" b="1" dirty="0">
                <a:latin typeface="Arial" charset="0"/>
              </a:rPr>
              <a:t>→</a:t>
            </a:r>
            <a:r>
              <a:rPr lang="ru-RU" b="1" dirty="0">
                <a:latin typeface="Arial" charset="0"/>
                <a:cs typeface="Arial" charset="0"/>
              </a:rPr>
              <a:t> 2ч</a:t>
            </a:r>
            <a:r>
              <a:rPr lang="en-US" b="1" dirty="0">
                <a:latin typeface="Arial" charset="0"/>
                <a:cs typeface="Arial" charset="0"/>
              </a:rPr>
              <a:t> (DCS</a:t>
            </a:r>
            <a:r>
              <a:rPr lang="ru-RU" b="1" dirty="0">
                <a:latin typeface="Arial" charset="0"/>
                <a:cs typeface="Arial" charset="0"/>
              </a:rPr>
              <a:t>**</a:t>
            </a:r>
            <a:r>
              <a:rPr lang="en-US" b="1" dirty="0">
                <a:latin typeface="Arial" charset="0"/>
                <a:cs typeface="Arial" charset="0"/>
              </a:rPr>
              <a:t>)</a:t>
            </a:r>
            <a:endParaRPr lang="ru-RU" b="1" dirty="0">
              <a:latin typeface="Arial" charset="0"/>
              <a:cs typeface="Arial" charset="0"/>
            </a:endParaRPr>
          </a:p>
          <a:p>
            <a:pPr algn="just">
              <a:lnSpc>
                <a:spcPct val="90000"/>
              </a:lnSpc>
              <a:buClr>
                <a:srgbClr val="FFFF00"/>
              </a:buClr>
              <a:buSzPct val="150000"/>
              <a:buFont typeface="Wingdings" pitchFamily="2" charset="2"/>
              <a:buNone/>
            </a:pPr>
            <a:endParaRPr lang="ru-RU" b="1" dirty="0">
              <a:solidFill>
                <a:srgbClr val="FFFF00"/>
              </a:solidFill>
              <a:latin typeface="Arial" charset="0"/>
            </a:endParaRPr>
          </a:p>
          <a:p>
            <a:pPr algn="just">
              <a:lnSpc>
                <a:spcPct val="90000"/>
              </a:lnSpc>
              <a:buClr>
                <a:srgbClr val="FFFF00"/>
              </a:buClr>
              <a:buSzPct val="150000"/>
            </a:pPr>
            <a:r>
              <a:rPr lang="ru-RU" b="1" dirty="0">
                <a:latin typeface="Arial" pitchFamily="34" charset="0"/>
                <a:cs typeface="Arial" pitchFamily="34" charset="0"/>
              </a:rPr>
              <a:t> Концепция НАТО 2012 г.: 10 мин &lt; 1ч (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DCR*</a:t>
            </a:r>
            <a:r>
              <a:rPr lang="ru-RU" b="1" dirty="0">
                <a:latin typeface="Arial" charset="0"/>
                <a:cs typeface="Arial" charset="0"/>
              </a:rPr>
              <a:t>**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&lt; 2ч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DCS</a:t>
            </a:r>
          </a:p>
          <a:p>
            <a:pPr algn="just">
              <a:lnSpc>
                <a:spcPct val="90000"/>
              </a:lnSpc>
              <a:buClr>
                <a:srgbClr val="FFFF00"/>
              </a:buClr>
              <a:buSzPct val="150000"/>
            </a:pPr>
            <a:r>
              <a:rPr lang="en-US" b="1" dirty="0">
                <a:latin typeface="Arial" pitchFamily="34" charset="0"/>
                <a:cs typeface="Arial" pitchFamily="34" charset="0"/>
              </a:rPr>
              <a:t>                                                                        </a:t>
            </a:r>
            <a:r>
              <a:rPr lang="ru-RU" b="1" dirty="0">
                <a:solidFill>
                  <a:srgbClr val="FFFF00"/>
                </a:solidFill>
                <a:latin typeface="Arial" charset="0"/>
                <a:cs typeface="Arial" charset="0"/>
              </a:rPr>
              <a:t>  </a:t>
            </a:r>
          </a:p>
          <a:p>
            <a:pPr algn="just">
              <a:lnSpc>
                <a:spcPct val="90000"/>
              </a:lnSpc>
              <a:buClr>
                <a:srgbClr val="FFFF00"/>
              </a:buClr>
              <a:buSzPct val="150000"/>
              <a:buFont typeface="Wingdings" pitchFamily="2" charset="2"/>
              <a:buNone/>
            </a:pPr>
            <a:r>
              <a:rPr lang="ru-RU" b="1" dirty="0">
                <a:latin typeface="Arial" charset="0"/>
                <a:cs typeface="Arial" charset="0"/>
              </a:rPr>
              <a:t>              </a:t>
            </a:r>
            <a:endParaRPr lang="ru-RU" sz="12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9867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433272" y="373217"/>
            <a:ext cx="10676580" cy="2687054"/>
          </a:xfrm>
          <a:solidFill>
            <a:schemeClr val="accent5"/>
          </a:solidFill>
        </p:spPr>
        <p:txBody>
          <a:bodyPr>
            <a:noAutofit/>
          </a:bodyPr>
          <a:lstStyle/>
          <a:p>
            <a:pPr algn="ctr"/>
            <a:r>
              <a:rPr lang="ru-RU" alt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ru-RU" alt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ru-RU" altLang="ru-RU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медицинского обеспечения ДТ МВД России               </a:t>
            </a:r>
            <a:br>
              <a:rPr lang="ru-RU" alt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r>
              <a:rPr lang="ru-RU" alt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ФКУЗ «ГЛАВНЫЙ КЛИНИЧЕСКИЙ ГОСПИТАЛЬ МВД РОССИИ»</a:t>
            </a:r>
            <a:b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ФГБОУ ВО Московский государственный университет </a:t>
            </a:r>
            <a:b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пищевых производств МИНО Кафедра хирургии повреждений </a:t>
            </a:r>
            <a:b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ФГБУЗ МЗ «Национальный медико-хирургический центр им. Н.И. Пирогова,</a:t>
            </a:r>
            <a:b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Кафедра хирургии с курсом травматологии и ортопедии и хирургической эндокринологии</a:t>
            </a:r>
            <a:b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21781" y="3984118"/>
            <a:ext cx="11288071" cy="1534891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3200" b="1" dirty="0"/>
              <a:t> </a:t>
            </a:r>
            <a:r>
              <a:rPr lang="ru-RU" b="1" dirty="0"/>
              <a:t>Острый огнестрельный абдоминальный </a:t>
            </a:r>
            <a:r>
              <a:rPr lang="ru-RU" b="1" dirty="0" err="1"/>
              <a:t>дистресс</a:t>
            </a:r>
            <a:r>
              <a:rPr lang="ru-RU" b="1" dirty="0"/>
              <a:t>-синдром.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b="1" dirty="0"/>
              <a:t>Новый взгляд на актуальную проблему хирургической </a:t>
            </a:r>
            <a:r>
              <a:rPr lang="ru-RU" b="1" dirty="0" err="1"/>
              <a:t>инфектологии</a:t>
            </a:r>
            <a:endParaRPr lang="ru-RU" sz="4000" b="1" dirty="0"/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358694" y="5240337"/>
            <a:ext cx="11759827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400" b="1" dirty="0">
                <a:latin typeface="Arial"/>
                <a:cs typeface="Arial"/>
              </a:rPr>
              <a:t>В.Ф. </a:t>
            </a:r>
            <a:r>
              <a:rPr lang="ru-RU" altLang="ru-RU" sz="2400" b="1" dirty="0" err="1">
                <a:latin typeface="Arial"/>
                <a:cs typeface="Arial"/>
              </a:rPr>
              <a:t>Зубрицкий</a:t>
            </a:r>
            <a:r>
              <a:rPr lang="ru-RU" altLang="ru-RU" sz="2400" b="1" dirty="0">
                <a:latin typeface="Arial"/>
                <a:cs typeface="Arial"/>
              </a:rPr>
              <a:t>,  А.Л. Левчук</a:t>
            </a:r>
            <a:endParaRPr lang="ru-RU" altLang="ru-RU" sz="2000" b="1" dirty="0">
              <a:latin typeface="Arial"/>
              <a:cs typeface="Arial"/>
            </a:endParaRPr>
          </a:p>
          <a:p>
            <a:pPr algn="ctr">
              <a:spcBef>
                <a:spcPct val="0"/>
              </a:spcBef>
              <a:buNone/>
            </a:pPr>
            <a:r>
              <a:rPr lang="ru-RU" altLang="ru-RU" sz="2400" dirty="0">
                <a:latin typeface="Arial"/>
                <a:cs typeface="Arial"/>
              </a:rPr>
              <a:t>Курск </a:t>
            </a:r>
            <a:endParaRPr lang="ru-RU" altLang="ru-RU" sz="2800" dirty="0">
              <a:latin typeface="Arial"/>
              <a:cs typeface="Arial"/>
            </a:endParaRPr>
          </a:p>
          <a:p>
            <a:pPr algn="ctr">
              <a:spcBef>
                <a:spcPct val="0"/>
              </a:spcBef>
              <a:buNone/>
            </a:pPr>
            <a:r>
              <a:rPr lang="ru-RU" altLang="ru-RU" sz="2000" dirty="0">
                <a:latin typeface="Arial"/>
                <a:cs typeface="Arial"/>
              </a:rPr>
              <a:t> 2022</a:t>
            </a:r>
            <a:br>
              <a:rPr lang="ru-RU" altLang="ru-RU" sz="2000" dirty="0">
                <a:latin typeface="Arial"/>
                <a:cs typeface="Arial"/>
              </a:rPr>
            </a:br>
            <a:endParaRPr lang="ru-RU" altLang="ru-RU" sz="2000" dirty="0">
              <a:latin typeface="Arial"/>
              <a:cs typeface="Arial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499A-23E1-4BB5-9935-4D844909EA20}" type="slidenum">
              <a:rPr lang="ru-RU" smtClean="0"/>
              <a:pPr/>
              <a:t>40</a:t>
            </a:fld>
            <a:endParaRPr lang="ru-RU"/>
          </a:p>
        </p:txBody>
      </p:sp>
      <p:pic>
        <p:nvPicPr>
          <p:cNvPr id="7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97" y="1300217"/>
            <a:ext cx="987706" cy="987706"/>
          </a:xfrm>
          <a:prstGeom prst="rect">
            <a:avLst/>
          </a:prstGeom>
        </p:spPr>
      </p:pic>
      <p:pic>
        <p:nvPicPr>
          <p:cNvPr id="8" name="Picture 1" descr="Скриншот 2019-04-10 16">
            <a:extLst>
              <a:ext uri="{FF2B5EF4-FFF2-40B4-BE49-F238E27FC236}">
                <a16:creationId xmlns:a16="http://schemas.microsoft.com/office/drawing/2014/main" id="{7FE3FAEF-0738-824E-8A6B-E2D11892A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99" y="2287923"/>
            <a:ext cx="913447" cy="85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Скриншот 2019-04-10 16">
            <a:extLst>
              <a:ext uri="{FF2B5EF4-FFF2-40B4-BE49-F238E27FC236}">
                <a16:creationId xmlns:a16="http://schemas.microsoft.com/office/drawing/2014/main" id="{6602EA3D-0EE3-AD40-AFE2-D58C15414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48" y="3193950"/>
            <a:ext cx="886098" cy="106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Медицинская служба МВД России_золотая змея">
            <a:extLst>
              <a:ext uri="{FF2B5EF4-FFF2-40B4-BE49-F238E27FC236}">
                <a16:creationId xmlns:a16="http://schemas.microsoft.com/office/drawing/2014/main" id="{60853A21-F52C-744C-B225-362C1B43C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89" y="156712"/>
            <a:ext cx="834771" cy="116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027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Павел\Desktop\Вертолеты в войне_files\image201887_1fe422f8499edb0447e642cb1b322c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129" y="258395"/>
            <a:ext cx="3642770" cy="274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image.jimcdn.com/app/cms/image/transf/dimension=512x10000:mode=fitin:format=jpg/path/s42e8af4a955cde3a/image/i95778f29ba7fcbf5/version/1346967847/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93" y="224973"/>
            <a:ext cx="3729406" cy="279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10800000" flipV="1">
            <a:off x="7686578" y="233481"/>
            <a:ext cx="39435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/>
              </a:rPr>
              <a:t>Вертолеты армии США в войне во Вьетнаме 1964-1975</a:t>
            </a:r>
            <a:endParaRPr lang="ru-RU" dirty="0"/>
          </a:p>
        </p:txBody>
      </p:sp>
      <p:pic>
        <p:nvPicPr>
          <p:cNvPr id="5" name="Picture 4" descr="http://newsimg.bbc.co.uk/media/images/39391000/jpg/_39391217_mi8_ap203bod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975" y="3324230"/>
            <a:ext cx="5088565" cy="3384376"/>
          </a:xfrm>
          <a:prstGeom prst="rect">
            <a:avLst/>
          </a:prstGeom>
          <a:noFill/>
        </p:spPr>
      </p:pic>
      <p:pic>
        <p:nvPicPr>
          <p:cNvPr id="6" name="Picture 2" descr="http://img0.liveinternet.ru/images/attach/c/0/45/159/45159900_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57060" y="3330820"/>
            <a:ext cx="6525287" cy="331236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736709" y="1466908"/>
            <a:ext cx="431116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Дискредитация «двухэтапной системы» оказания помощи раненым при ведении полномасштабных боевых действий. </a:t>
            </a:r>
          </a:p>
        </p:txBody>
      </p:sp>
    </p:spTree>
    <p:extLst>
      <p:ext uri="{BB962C8B-B14F-4D97-AF65-F5344CB8AC3E}">
        <p14:creationId xmlns:p14="http://schemas.microsoft.com/office/powerpoint/2010/main" val="2367323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93" y="213872"/>
            <a:ext cx="4089061" cy="251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291" y="192415"/>
            <a:ext cx="3604878" cy="250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805" y="179587"/>
            <a:ext cx="3669711" cy="2526490"/>
          </a:xfr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854" y="3255743"/>
            <a:ext cx="4109858" cy="2869314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091" y="3227647"/>
            <a:ext cx="4002530" cy="287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89429"/>
      </p:ext>
    </p:extLst>
  </p:cSld>
  <p:clrMapOvr>
    <a:masterClrMapping/>
  </p:clrMapOvr>
  <p:transition spd="slow" advTm="10827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Травматическая болезнь и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общий адаптационный синдром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4481384" cy="4525963"/>
          </a:xfrm>
        </p:spPr>
        <p:txBody>
          <a:bodyPr>
            <a:normAutofit fontScale="70000" lnSpcReduction="20000"/>
          </a:bodyPr>
          <a:lstStyle/>
          <a:p>
            <a:pPr marL="0" lvl="0" indent="0" algn="ctr">
              <a:lnSpc>
                <a:spcPct val="100000"/>
              </a:lnSpc>
              <a:spcBef>
                <a:spcPts val="600"/>
              </a:spcBef>
              <a:buClr>
                <a:schemeClr val="accent3">
                  <a:lumMod val="75000"/>
                </a:schemeClr>
              </a:buClr>
              <a:buSzPct val="80000"/>
              <a:buNone/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И.И. Дерябин с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соавт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(1983)</a:t>
            </a:r>
          </a:p>
          <a:p>
            <a:pPr marL="514350" lvl="0" indent="-514350">
              <a:lnSpc>
                <a:spcPct val="100000"/>
              </a:lnSpc>
              <a:spcBef>
                <a:spcPts val="600"/>
              </a:spcBef>
              <a:buClr>
                <a:schemeClr val="accent3">
                  <a:lumMod val="75000"/>
                </a:schemeClr>
              </a:buClr>
              <a:buSzPct val="80000"/>
              <a:buAutoNum type="romanUcPeriod"/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Период острых нарушений жизненно важных функций  </a:t>
            </a:r>
            <a:r>
              <a:rPr lang="ru-RU" b="1" dirty="0">
                <a:solidFill>
                  <a:srgbClr val="FF0000"/>
                </a:solidFill>
              </a:rPr>
              <a:t>(от момента травмы до </a:t>
            </a:r>
            <a:r>
              <a:rPr lang="ru-RU" b="1" dirty="0">
                <a:solidFill>
                  <a:srgbClr val="FF0000"/>
                </a:solidFill>
                <a:latin typeface="Calibri" pitchFamily="34" charset="0"/>
              </a:rPr>
              <a:t>6-12 </a:t>
            </a:r>
            <a:r>
              <a:rPr lang="ru-RU" b="1" dirty="0">
                <a:solidFill>
                  <a:srgbClr val="FF0000"/>
                </a:solidFill>
              </a:rPr>
              <a:t>часов)</a:t>
            </a:r>
          </a:p>
          <a:p>
            <a:pPr marL="514350" lvl="0" indent="-514350">
              <a:spcBef>
                <a:spcPts val="600"/>
              </a:spcBef>
              <a:buClr>
                <a:schemeClr val="accent3">
                  <a:lumMod val="75000"/>
                </a:schemeClr>
              </a:buClr>
              <a:buSzPct val="80000"/>
              <a:buAutoNum type="romanUcPeriod"/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Период относительной стабилизации жизненно важных функций </a:t>
            </a:r>
            <a:r>
              <a:rPr lang="ru-RU" b="1" dirty="0">
                <a:solidFill>
                  <a:srgbClr val="FF0000"/>
                </a:solidFill>
              </a:rPr>
              <a:t>(</a:t>
            </a:r>
            <a:r>
              <a:rPr lang="ru-RU" b="1" dirty="0">
                <a:solidFill>
                  <a:srgbClr val="FF0000"/>
                </a:solidFill>
                <a:latin typeface="Calibri" pitchFamily="34" charset="0"/>
              </a:rPr>
              <a:t>12 – 48 </a:t>
            </a:r>
            <a:r>
              <a:rPr lang="ru-RU" b="1" dirty="0">
                <a:solidFill>
                  <a:srgbClr val="FF0000"/>
                </a:solidFill>
              </a:rPr>
              <a:t>часов)</a:t>
            </a:r>
          </a:p>
          <a:p>
            <a:pPr marL="514350" lvl="0" indent="-514350">
              <a:spcBef>
                <a:spcPts val="600"/>
              </a:spcBef>
              <a:buClr>
                <a:schemeClr val="accent3">
                  <a:lumMod val="75000"/>
                </a:schemeClr>
              </a:buClr>
              <a:buSzPct val="80000"/>
              <a:buAutoNum type="romanUcPeriod"/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Период максимальной вероятности развития осложнений </a:t>
            </a:r>
            <a:b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FF0000"/>
                </a:solidFill>
              </a:rPr>
              <a:t>(</a:t>
            </a:r>
            <a:r>
              <a:rPr lang="ru-RU" b="1" dirty="0">
                <a:solidFill>
                  <a:srgbClr val="FF0000"/>
                </a:solidFill>
                <a:latin typeface="Calibri" pitchFamily="34" charset="0"/>
              </a:rPr>
              <a:t>3 – 10 </a:t>
            </a:r>
            <a:r>
              <a:rPr lang="ru-RU" b="1" dirty="0">
                <a:solidFill>
                  <a:srgbClr val="FF0000"/>
                </a:solidFill>
              </a:rPr>
              <a:t>сутки)</a:t>
            </a:r>
          </a:p>
          <a:p>
            <a:pPr marL="514350" lvl="0" indent="-514350">
              <a:spcBef>
                <a:spcPts val="600"/>
              </a:spcBef>
              <a:buClr>
                <a:schemeClr val="accent3">
                  <a:lumMod val="75000"/>
                </a:schemeClr>
              </a:buClr>
              <a:buSzPct val="80000"/>
              <a:buAutoNum type="romanUcPeriod"/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Период полной стабилизации жизненно важных функций </a:t>
            </a:r>
            <a:r>
              <a:rPr lang="ru-RU" b="1" dirty="0"/>
              <a:t>(выход тяжести состояния на уровень компенсации по шкалам ВПХ-СГ или ВПХ-СС)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90984" y="1600200"/>
            <a:ext cx="3391243" cy="4525963"/>
          </a:xfrm>
        </p:spPr>
        <p:txBody>
          <a:bodyPr>
            <a:normAutofit fontScale="70000" lnSpcReduction="20000"/>
          </a:bodyPr>
          <a:lstStyle/>
          <a:p>
            <a:pPr marL="0" lvl="0" indent="0">
              <a:lnSpc>
                <a:spcPct val="100000"/>
              </a:lnSpc>
              <a:spcBef>
                <a:spcPts val="600"/>
              </a:spcBef>
              <a:buClr>
                <a:schemeClr val="accent3">
                  <a:lumMod val="75000"/>
                </a:schemeClr>
              </a:buClr>
              <a:buSzPct val="80000"/>
              <a:buNone/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С.А.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Селезнёв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соавт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(1984)</a:t>
            </a:r>
          </a:p>
          <a:p>
            <a:pPr marL="514350" lvl="0" indent="-514350">
              <a:lnSpc>
                <a:spcPct val="100000"/>
              </a:lnSpc>
              <a:spcBef>
                <a:spcPts val="600"/>
              </a:spcBef>
              <a:buClr>
                <a:schemeClr val="accent3">
                  <a:lumMod val="75000"/>
                </a:schemeClr>
              </a:buClr>
              <a:buSzPct val="80000"/>
              <a:buAutoNum type="romanUcPeriod"/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Период острой реакции на травму </a:t>
            </a:r>
            <a:r>
              <a:rPr lang="ru-RU" b="1" dirty="0">
                <a:solidFill>
                  <a:srgbClr val="FF0000"/>
                </a:solidFill>
              </a:rPr>
              <a:t>(до 2-х суток)</a:t>
            </a:r>
          </a:p>
          <a:p>
            <a:pPr marL="514350" lvl="0" indent="-514350">
              <a:spcBef>
                <a:spcPts val="600"/>
              </a:spcBef>
              <a:buClr>
                <a:schemeClr val="accent3">
                  <a:lumMod val="75000"/>
                </a:schemeClr>
              </a:buClr>
              <a:buSzPct val="80000"/>
              <a:buAutoNum type="romanUcPeriod"/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Период ранних проявлений </a:t>
            </a:r>
            <a:r>
              <a:rPr lang="ru-RU" b="1" dirty="0">
                <a:solidFill>
                  <a:srgbClr val="FF0000"/>
                </a:solidFill>
              </a:rPr>
              <a:t>(до 14-и суток)</a:t>
            </a:r>
          </a:p>
          <a:p>
            <a:pPr marL="514350" lvl="0" indent="-514350">
              <a:spcBef>
                <a:spcPts val="600"/>
              </a:spcBef>
              <a:buClr>
                <a:schemeClr val="accent3">
                  <a:lumMod val="75000"/>
                </a:schemeClr>
              </a:buClr>
              <a:buSzPct val="80000"/>
              <a:buAutoNum type="romanUcPeriod"/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Период поздних проявлений </a:t>
            </a:r>
            <a:r>
              <a:rPr lang="ru-RU" b="1" dirty="0">
                <a:solidFill>
                  <a:srgbClr val="FF0000"/>
                </a:solidFill>
              </a:rPr>
              <a:t>(свыше 14–и суток)</a:t>
            </a:r>
          </a:p>
          <a:p>
            <a:pPr marL="514350" lvl="0" indent="-514350">
              <a:spcBef>
                <a:spcPts val="600"/>
              </a:spcBef>
              <a:buClr>
                <a:schemeClr val="accent3">
                  <a:lumMod val="75000"/>
                </a:schemeClr>
              </a:buClr>
              <a:buSzPct val="80000"/>
              <a:buAutoNum type="romanUcPeriod"/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Период реабилитации</a:t>
            </a: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17740-88AC-454E-BB23-49A0E49AACAC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3B73C1A-FC0B-A343-A8FC-90B689651F38}"/>
              </a:ext>
            </a:extLst>
          </p:cNvPr>
          <p:cNvSpPr/>
          <p:nvPr/>
        </p:nvSpPr>
        <p:spPr>
          <a:xfrm>
            <a:off x="8610600" y="1600199"/>
            <a:ext cx="3066535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buClr>
                <a:schemeClr val="accent3">
                  <a:lumMod val="75000"/>
                </a:schemeClr>
              </a:buClr>
              <a:buSzPct val="80000"/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Селье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(1920 -1936)</a:t>
            </a:r>
          </a:p>
          <a:p>
            <a:pPr marL="514350" lvl="0" indent="-514350">
              <a:lnSpc>
                <a:spcPct val="100000"/>
              </a:lnSpc>
              <a:spcBef>
                <a:spcPts val="600"/>
              </a:spcBef>
              <a:buClr>
                <a:schemeClr val="accent3">
                  <a:lumMod val="75000"/>
                </a:schemeClr>
              </a:buClr>
              <a:buSzPct val="80000"/>
              <a:buAutoNum type="romanUcPeriod"/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Стадия острой реакции </a:t>
            </a:r>
            <a:r>
              <a:rPr lang="ru-RU" b="1" dirty="0">
                <a:solidFill>
                  <a:srgbClr val="FF0000"/>
                </a:solidFill>
              </a:rPr>
              <a:t>(до 2-х суток)</a:t>
            </a:r>
          </a:p>
          <a:p>
            <a:pPr marL="514350" lvl="0" indent="-514350">
              <a:spcBef>
                <a:spcPts val="600"/>
              </a:spcBef>
              <a:buClr>
                <a:schemeClr val="accent3">
                  <a:lumMod val="75000"/>
                </a:schemeClr>
              </a:buClr>
              <a:buSzPct val="80000"/>
              <a:buAutoNum type="romanUcPeriod"/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Стадия адаптации (сопротивляемости)</a:t>
            </a:r>
            <a:endParaRPr lang="ru-RU" b="1" dirty="0">
              <a:solidFill>
                <a:srgbClr val="FF0000"/>
              </a:solidFill>
            </a:endParaRPr>
          </a:p>
          <a:p>
            <a:pPr marL="514350" lvl="0" indent="-514350">
              <a:spcBef>
                <a:spcPts val="600"/>
              </a:spcBef>
              <a:buClr>
                <a:schemeClr val="accent3">
                  <a:lumMod val="75000"/>
                </a:schemeClr>
              </a:buClr>
              <a:buSzPct val="80000"/>
              <a:buAutoNum type="romanUcPeriod"/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Стадия истощения </a:t>
            </a:r>
            <a:r>
              <a:rPr lang="ru-RU" b="1" dirty="0">
                <a:solidFill>
                  <a:srgbClr val="FF0000"/>
                </a:solidFill>
              </a:rPr>
              <a:t>(свыше 14–и суток)</a:t>
            </a:r>
          </a:p>
          <a:p>
            <a:pPr marL="514350" lvl="0" indent="-514350">
              <a:spcBef>
                <a:spcPts val="600"/>
              </a:spcBef>
              <a:buClr>
                <a:schemeClr val="accent3">
                  <a:lumMod val="75000"/>
                </a:schemeClr>
              </a:buClr>
              <a:buSzPct val="80000"/>
              <a:buAutoNum type="romanUcPeriod"/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Период реабилитации</a:t>
            </a:r>
          </a:p>
        </p:txBody>
      </p:sp>
    </p:spTree>
    <p:extLst>
      <p:ext uri="{BB962C8B-B14F-4D97-AF65-F5344CB8AC3E}">
        <p14:creationId xmlns:p14="http://schemas.microsoft.com/office/powerpoint/2010/main" val="3320685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3376" y="217250"/>
            <a:ext cx="6207134" cy="3091636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Arial"/>
                <a:cs typeface="Arial"/>
              </a:rPr>
              <a:t>Синдром «шокового легкого (Валеева М.Н. С </a:t>
            </a:r>
            <a:r>
              <a:rPr lang="ru-RU" sz="2000" dirty="0" err="1">
                <a:latin typeface="Arial"/>
                <a:cs typeface="Arial"/>
              </a:rPr>
              <a:t>соавт</a:t>
            </a:r>
            <a:r>
              <a:rPr lang="ru-RU" sz="2000" dirty="0">
                <a:latin typeface="Arial"/>
                <a:cs typeface="Arial"/>
              </a:rPr>
              <a:t>., 1982);</a:t>
            </a:r>
            <a:br>
              <a:rPr lang="ru-RU" sz="2000" dirty="0">
                <a:latin typeface="Arial"/>
                <a:cs typeface="Arial"/>
              </a:rPr>
            </a:br>
            <a:br>
              <a:rPr lang="ru-RU" sz="2000" dirty="0">
                <a:latin typeface="Arial"/>
                <a:cs typeface="Arial"/>
              </a:rPr>
            </a:br>
            <a:r>
              <a:rPr lang="ru-RU" sz="2400" b="1" dirty="0">
                <a:solidFill>
                  <a:srgbClr val="FF0000"/>
                </a:solidFill>
                <a:latin typeface="Arial"/>
                <a:cs typeface="Arial"/>
              </a:rPr>
              <a:t>Острый </a:t>
            </a:r>
            <a:r>
              <a:rPr lang="ru-RU" sz="2400" b="1" dirty="0" err="1">
                <a:solidFill>
                  <a:srgbClr val="FF0000"/>
                </a:solidFill>
                <a:latin typeface="Arial"/>
                <a:cs typeface="Arial"/>
              </a:rPr>
              <a:t>распираторный</a:t>
            </a:r>
            <a:r>
              <a:rPr lang="ru-RU" sz="24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Arial"/>
                <a:cs typeface="Arial"/>
              </a:rPr>
              <a:t>дистресс</a:t>
            </a:r>
            <a:r>
              <a:rPr lang="ru-RU" sz="2400" b="1" dirty="0">
                <a:solidFill>
                  <a:srgbClr val="FF0000"/>
                </a:solidFill>
                <a:latin typeface="Arial"/>
                <a:cs typeface="Arial"/>
              </a:rPr>
              <a:t> – синдром  взрослых  - 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ARDS </a:t>
            </a:r>
            <a:b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ru-RU" sz="2400" b="1" dirty="0">
                <a:solidFill>
                  <a:srgbClr val="FF0000"/>
                </a:solidFill>
                <a:latin typeface="Arial"/>
                <a:cs typeface="Arial"/>
              </a:rPr>
              <a:t>(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cs typeface="Arial"/>
              </a:rPr>
              <a:t>Ashbaug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, 19</a:t>
            </a:r>
            <a:r>
              <a:rPr lang="ru-RU" sz="2400" b="1" dirty="0">
                <a:solidFill>
                  <a:srgbClr val="FF0000"/>
                </a:solidFill>
                <a:latin typeface="Arial"/>
                <a:cs typeface="Arial"/>
              </a:rPr>
              <a:t>67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);</a:t>
            </a:r>
            <a:br>
              <a:rPr lang="ru-RU" sz="2400" b="1" dirty="0">
                <a:solidFill>
                  <a:srgbClr val="FF0000"/>
                </a:solidFill>
                <a:latin typeface="Arial"/>
                <a:cs typeface="Arial"/>
              </a:rPr>
            </a:br>
            <a:br>
              <a:rPr lang="ru-RU" sz="2400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ru-RU" sz="2000" dirty="0">
                <a:latin typeface="Arial"/>
                <a:cs typeface="Arial"/>
              </a:rPr>
              <a:t>Острая дыхательная недостаточность у взрослых</a:t>
            </a:r>
            <a:r>
              <a:rPr lang="en-US" sz="2000" dirty="0">
                <a:latin typeface="Arial"/>
                <a:cs typeface="Arial"/>
              </a:rPr>
              <a:t> (</a:t>
            </a:r>
            <a:r>
              <a:rPr lang="ru-RU" sz="2000" dirty="0" err="1">
                <a:latin typeface="Arial"/>
                <a:cs typeface="Arial"/>
              </a:rPr>
              <a:t>Цыбуляк</a:t>
            </a:r>
            <a:r>
              <a:rPr lang="ru-RU" sz="2000" dirty="0">
                <a:latin typeface="Arial"/>
                <a:cs typeface="Arial"/>
              </a:rPr>
              <a:t> Г.Н., 1988)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92835" y="3520812"/>
            <a:ext cx="10001320" cy="3147546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1. «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Постреаниамционная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болезнь» В.А.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Ниговский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(1979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)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2.  Травматическая болезнь (И.И. Дерябин с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соавт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.(1983); С.А. Селезнев с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соавт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. (1984)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3. Концепция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полиорганной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недостаточности (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Nicholas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Tilney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George Bailey, Alfred Morgan (1973)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19" descr="IMG_541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2354" y="402884"/>
            <a:ext cx="4577245" cy="293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634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371600"/>
          </a:xfrm>
          <a:gradFill rotWithShape="0">
            <a:gsLst>
              <a:gs pos="0">
                <a:schemeClr val="tx1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320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</a:rPr>
              <a:t>Схема формирования механизмов </a:t>
            </a:r>
            <a:br>
              <a:rPr lang="ru-RU" sz="320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</a:rPr>
            </a:br>
            <a:r>
              <a:rPr lang="ru-RU" sz="320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</a:rPr>
              <a:t>срочной и долговременной адаптации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914400" y="6286500"/>
            <a:ext cx="10261600" cy="571500"/>
          </a:xfrm>
        </p:spPr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endParaRPr lang="ru-RU" sz="2800">
              <a:ea typeface="+mn-ea"/>
            </a:endParaRPr>
          </a:p>
        </p:txBody>
      </p:sp>
      <p:pic>
        <p:nvPicPr>
          <p:cNvPr id="28676" name="Picture 4" descr="C:\Мои документы\Мои рисунки\Lapa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47800"/>
            <a:ext cx="12192000" cy="5410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7" name="Freeform 5"/>
          <p:cNvSpPr>
            <a:spLocks/>
          </p:cNvSpPr>
          <p:nvPr/>
        </p:nvSpPr>
        <p:spPr bwMode="auto">
          <a:xfrm>
            <a:off x="1073151" y="4000501"/>
            <a:ext cx="1047749" cy="403225"/>
          </a:xfrm>
          <a:custGeom>
            <a:avLst/>
            <a:gdLst>
              <a:gd name="T0" fmla="*/ 2147483647 w 495"/>
              <a:gd name="T1" fmla="*/ 2147483647 h 254"/>
              <a:gd name="T2" fmla="*/ 2147483647 w 495"/>
              <a:gd name="T3" fmla="*/ 2147483647 h 254"/>
              <a:gd name="T4" fmla="*/ 2147483647 w 495"/>
              <a:gd name="T5" fmla="*/ 2147483647 h 254"/>
              <a:gd name="T6" fmla="*/ 2147483647 w 495"/>
              <a:gd name="T7" fmla="*/ 2147483647 h 254"/>
              <a:gd name="T8" fmla="*/ 2147483647 w 495"/>
              <a:gd name="T9" fmla="*/ 2147483647 h 254"/>
              <a:gd name="T10" fmla="*/ 2147483647 w 495"/>
              <a:gd name="T11" fmla="*/ 2147483647 h 254"/>
              <a:gd name="T12" fmla="*/ 2147483647 w 495"/>
              <a:gd name="T13" fmla="*/ 2147483647 h 254"/>
              <a:gd name="T14" fmla="*/ 2147483647 w 495"/>
              <a:gd name="T15" fmla="*/ 2147483647 h 254"/>
              <a:gd name="T16" fmla="*/ 2147483647 w 495"/>
              <a:gd name="T17" fmla="*/ 2147483647 h 254"/>
              <a:gd name="T18" fmla="*/ 2147483647 w 495"/>
              <a:gd name="T19" fmla="*/ 2147483647 h 254"/>
              <a:gd name="T20" fmla="*/ 2147483647 w 495"/>
              <a:gd name="T21" fmla="*/ 2147483647 h 254"/>
              <a:gd name="T22" fmla="*/ 2147483647 w 495"/>
              <a:gd name="T23" fmla="*/ 2147483647 h 254"/>
              <a:gd name="T24" fmla="*/ 2147483647 w 495"/>
              <a:gd name="T25" fmla="*/ 2147483647 h 254"/>
              <a:gd name="T26" fmla="*/ 2147483647 w 495"/>
              <a:gd name="T27" fmla="*/ 2147483647 h 254"/>
              <a:gd name="T28" fmla="*/ 2147483647 w 495"/>
              <a:gd name="T29" fmla="*/ 2147483647 h 254"/>
              <a:gd name="T30" fmla="*/ 2147483647 w 495"/>
              <a:gd name="T31" fmla="*/ 2147483647 h 254"/>
              <a:gd name="T32" fmla="*/ 2147483647 w 495"/>
              <a:gd name="T33" fmla="*/ 2147483647 h 254"/>
              <a:gd name="T34" fmla="*/ 2147483647 w 495"/>
              <a:gd name="T35" fmla="*/ 2147483647 h 254"/>
              <a:gd name="T36" fmla="*/ 2147483647 w 495"/>
              <a:gd name="T37" fmla="*/ 2147483647 h 254"/>
              <a:gd name="T38" fmla="*/ 2147483647 w 495"/>
              <a:gd name="T39" fmla="*/ 2147483647 h 254"/>
              <a:gd name="T40" fmla="*/ 2147483647 w 495"/>
              <a:gd name="T41" fmla="*/ 2147483647 h 254"/>
              <a:gd name="T42" fmla="*/ 2147483647 w 495"/>
              <a:gd name="T43" fmla="*/ 2147483647 h 254"/>
              <a:gd name="T44" fmla="*/ 2147483647 w 495"/>
              <a:gd name="T45" fmla="*/ 2147483647 h 254"/>
              <a:gd name="T46" fmla="*/ 2147483647 w 495"/>
              <a:gd name="T47" fmla="*/ 2147483647 h 254"/>
              <a:gd name="T48" fmla="*/ 2147483647 w 495"/>
              <a:gd name="T49" fmla="*/ 2147483647 h 254"/>
              <a:gd name="T50" fmla="*/ 2147483647 w 495"/>
              <a:gd name="T51" fmla="*/ 2147483647 h 254"/>
              <a:gd name="T52" fmla="*/ 2147483647 w 495"/>
              <a:gd name="T53" fmla="*/ 2147483647 h 254"/>
              <a:gd name="T54" fmla="*/ 2147483647 w 495"/>
              <a:gd name="T55" fmla="*/ 2147483647 h 254"/>
              <a:gd name="T56" fmla="*/ 2147483647 w 495"/>
              <a:gd name="T57" fmla="*/ 2147483647 h 254"/>
              <a:gd name="T58" fmla="*/ 2147483647 w 495"/>
              <a:gd name="T59" fmla="*/ 2147483647 h 254"/>
              <a:gd name="T60" fmla="*/ 2147483647 w 495"/>
              <a:gd name="T61" fmla="*/ 2147483647 h 254"/>
              <a:gd name="T62" fmla="*/ 2147483647 w 495"/>
              <a:gd name="T63" fmla="*/ 2147483647 h 254"/>
              <a:gd name="T64" fmla="*/ 2147483647 w 495"/>
              <a:gd name="T65" fmla="*/ 2147483647 h 254"/>
              <a:gd name="T66" fmla="*/ 2147483647 w 495"/>
              <a:gd name="T67" fmla="*/ 2147483647 h 254"/>
              <a:gd name="T68" fmla="*/ 2147483647 w 495"/>
              <a:gd name="T69" fmla="*/ 2147483647 h 254"/>
              <a:gd name="T70" fmla="*/ 2147483647 w 495"/>
              <a:gd name="T71" fmla="*/ 2147483647 h 254"/>
              <a:gd name="T72" fmla="*/ 2147483647 w 495"/>
              <a:gd name="T73" fmla="*/ 2147483647 h 254"/>
              <a:gd name="T74" fmla="*/ 2147483647 w 495"/>
              <a:gd name="T75" fmla="*/ 2147483647 h 254"/>
              <a:gd name="T76" fmla="*/ 2147483647 w 495"/>
              <a:gd name="T77" fmla="*/ 2147483647 h 254"/>
              <a:gd name="T78" fmla="*/ 2147483647 w 495"/>
              <a:gd name="T79" fmla="*/ 2147483647 h 254"/>
              <a:gd name="T80" fmla="*/ 2147483647 w 495"/>
              <a:gd name="T81" fmla="*/ 2147483647 h 25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495" h="254">
                <a:moveTo>
                  <a:pt x="2" y="27"/>
                </a:moveTo>
                <a:cubicBezTo>
                  <a:pt x="0" y="34"/>
                  <a:pt x="0" y="36"/>
                  <a:pt x="5" y="42"/>
                </a:cubicBezTo>
                <a:cubicBezTo>
                  <a:pt x="6" y="48"/>
                  <a:pt x="8" y="54"/>
                  <a:pt x="11" y="60"/>
                </a:cubicBezTo>
                <a:cubicBezTo>
                  <a:pt x="13" y="71"/>
                  <a:pt x="15" y="82"/>
                  <a:pt x="24" y="89"/>
                </a:cubicBezTo>
                <a:cubicBezTo>
                  <a:pt x="26" y="97"/>
                  <a:pt x="25" y="103"/>
                  <a:pt x="32" y="107"/>
                </a:cubicBezTo>
                <a:cubicBezTo>
                  <a:pt x="40" y="94"/>
                  <a:pt x="45" y="84"/>
                  <a:pt x="59" y="77"/>
                </a:cubicBezTo>
                <a:cubicBezTo>
                  <a:pt x="64" y="69"/>
                  <a:pt x="71" y="60"/>
                  <a:pt x="80" y="59"/>
                </a:cubicBezTo>
                <a:cubicBezTo>
                  <a:pt x="86" y="52"/>
                  <a:pt x="90" y="43"/>
                  <a:pt x="96" y="36"/>
                </a:cubicBezTo>
                <a:cubicBezTo>
                  <a:pt x="107" y="40"/>
                  <a:pt x="107" y="43"/>
                  <a:pt x="110" y="53"/>
                </a:cubicBezTo>
                <a:cubicBezTo>
                  <a:pt x="112" y="67"/>
                  <a:pt x="110" y="90"/>
                  <a:pt x="125" y="93"/>
                </a:cubicBezTo>
                <a:cubicBezTo>
                  <a:pt x="127" y="101"/>
                  <a:pt x="127" y="102"/>
                  <a:pt x="135" y="101"/>
                </a:cubicBezTo>
                <a:cubicBezTo>
                  <a:pt x="141" y="86"/>
                  <a:pt x="136" y="73"/>
                  <a:pt x="150" y="63"/>
                </a:cubicBezTo>
                <a:cubicBezTo>
                  <a:pt x="154" y="54"/>
                  <a:pt x="158" y="49"/>
                  <a:pt x="164" y="41"/>
                </a:cubicBezTo>
                <a:cubicBezTo>
                  <a:pt x="165" y="34"/>
                  <a:pt x="167" y="33"/>
                  <a:pt x="173" y="29"/>
                </a:cubicBezTo>
                <a:cubicBezTo>
                  <a:pt x="174" y="22"/>
                  <a:pt x="171" y="0"/>
                  <a:pt x="179" y="15"/>
                </a:cubicBezTo>
                <a:cubicBezTo>
                  <a:pt x="181" y="25"/>
                  <a:pt x="179" y="36"/>
                  <a:pt x="185" y="45"/>
                </a:cubicBezTo>
                <a:cubicBezTo>
                  <a:pt x="187" y="58"/>
                  <a:pt x="198" y="72"/>
                  <a:pt x="207" y="81"/>
                </a:cubicBezTo>
                <a:cubicBezTo>
                  <a:pt x="215" y="79"/>
                  <a:pt x="213" y="73"/>
                  <a:pt x="215" y="66"/>
                </a:cubicBezTo>
                <a:cubicBezTo>
                  <a:pt x="216" y="54"/>
                  <a:pt x="220" y="45"/>
                  <a:pt x="227" y="35"/>
                </a:cubicBezTo>
                <a:cubicBezTo>
                  <a:pt x="236" y="41"/>
                  <a:pt x="237" y="53"/>
                  <a:pt x="246" y="60"/>
                </a:cubicBezTo>
                <a:cubicBezTo>
                  <a:pt x="249" y="67"/>
                  <a:pt x="256" y="71"/>
                  <a:pt x="263" y="72"/>
                </a:cubicBezTo>
                <a:cubicBezTo>
                  <a:pt x="266" y="77"/>
                  <a:pt x="268" y="80"/>
                  <a:pt x="273" y="83"/>
                </a:cubicBezTo>
                <a:cubicBezTo>
                  <a:pt x="278" y="75"/>
                  <a:pt x="278" y="67"/>
                  <a:pt x="284" y="59"/>
                </a:cubicBezTo>
                <a:cubicBezTo>
                  <a:pt x="285" y="52"/>
                  <a:pt x="288" y="46"/>
                  <a:pt x="294" y="42"/>
                </a:cubicBezTo>
                <a:cubicBezTo>
                  <a:pt x="305" y="45"/>
                  <a:pt x="313" y="55"/>
                  <a:pt x="317" y="65"/>
                </a:cubicBezTo>
                <a:cubicBezTo>
                  <a:pt x="319" y="78"/>
                  <a:pt x="331" y="70"/>
                  <a:pt x="341" y="74"/>
                </a:cubicBezTo>
                <a:cubicBezTo>
                  <a:pt x="345" y="81"/>
                  <a:pt x="347" y="83"/>
                  <a:pt x="354" y="78"/>
                </a:cubicBezTo>
                <a:cubicBezTo>
                  <a:pt x="355" y="69"/>
                  <a:pt x="355" y="58"/>
                  <a:pt x="359" y="50"/>
                </a:cubicBezTo>
                <a:cubicBezTo>
                  <a:pt x="361" y="39"/>
                  <a:pt x="369" y="34"/>
                  <a:pt x="380" y="32"/>
                </a:cubicBezTo>
                <a:cubicBezTo>
                  <a:pt x="384" y="38"/>
                  <a:pt x="383" y="40"/>
                  <a:pt x="389" y="44"/>
                </a:cubicBezTo>
                <a:cubicBezTo>
                  <a:pt x="393" y="50"/>
                  <a:pt x="393" y="53"/>
                  <a:pt x="401" y="54"/>
                </a:cubicBezTo>
                <a:cubicBezTo>
                  <a:pt x="405" y="61"/>
                  <a:pt x="413" y="70"/>
                  <a:pt x="420" y="74"/>
                </a:cubicBezTo>
                <a:cubicBezTo>
                  <a:pt x="427" y="72"/>
                  <a:pt x="431" y="69"/>
                  <a:pt x="437" y="68"/>
                </a:cubicBezTo>
                <a:cubicBezTo>
                  <a:pt x="446" y="72"/>
                  <a:pt x="445" y="74"/>
                  <a:pt x="447" y="83"/>
                </a:cubicBezTo>
                <a:cubicBezTo>
                  <a:pt x="446" y="101"/>
                  <a:pt x="439" y="128"/>
                  <a:pt x="455" y="141"/>
                </a:cubicBezTo>
                <a:cubicBezTo>
                  <a:pt x="456" y="147"/>
                  <a:pt x="458" y="153"/>
                  <a:pt x="461" y="159"/>
                </a:cubicBezTo>
                <a:cubicBezTo>
                  <a:pt x="464" y="214"/>
                  <a:pt x="453" y="198"/>
                  <a:pt x="467" y="216"/>
                </a:cubicBezTo>
                <a:cubicBezTo>
                  <a:pt x="469" y="224"/>
                  <a:pt x="472" y="227"/>
                  <a:pt x="479" y="231"/>
                </a:cubicBezTo>
                <a:cubicBezTo>
                  <a:pt x="482" y="235"/>
                  <a:pt x="495" y="254"/>
                  <a:pt x="483" y="245"/>
                </a:cubicBezTo>
                <a:cubicBezTo>
                  <a:pt x="481" y="242"/>
                  <a:pt x="478" y="239"/>
                  <a:pt x="477" y="236"/>
                </a:cubicBezTo>
                <a:cubicBezTo>
                  <a:pt x="476" y="234"/>
                  <a:pt x="476" y="231"/>
                  <a:pt x="476" y="231"/>
                </a:cubicBezTo>
              </a:path>
            </a:pathLst>
          </a:custGeom>
          <a:noFill/>
          <a:ln w="1143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78" name="Freeform 6"/>
          <p:cNvSpPr>
            <a:spLocks/>
          </p:cNvSpPr>
          <p:nvPr/>
        </p:nvSpPr>
        <p:spPr bwMode="auto">
          <a:xfrm>
            <a:off x="2089151" y="4432300"/>
            <a:ext cx="590549" cy="1125538"/>
          </a:xfrm>
          <a:custGeom>
            <a:avLst/>
            <a:gdLst>
              <a:gd name="T0" fmla="*/ 2147483647 w 279"/>
              <a:gd name="T1" fmla="*/ 0 h 709"/>
              <a:gd name="T2" fmla="*/ 2147483647 w 279"/>
              <a:gd name="T3" fmla="*/ 2147483647 h 709"/>
              <a:gd name="T4" fmla="*/ 2147483647 w 279"/>
              <a:gd name="T5" fmla="*/ 2147483647 h 709"/>
              <a:gd name="T6" fmla="*/ 2147483647 w 279"/>
              <a:gd name="T7" fmla="*/ 2147483647 h 709"/>
              <a:gd name="T8" fmla="*/ 2147483647 w 279"/>
              <a:gd name="T9" fmla="*/ 2147483647 h 709"/>
              <a:gd name="T10" fmla="*/ 2147483647 w 279"/>
              <a:gd name="T11" fmla="*/ 2147483647 h 709"/>
              <a:gd name="T12" fmla="*/ 2147483647 w 279"/>
              <a:gd name="T13" fmla="*/ 2147483647 h 709"/>
              <a:gd name="T14" fmla="*/ 2147483647 w 279"/>
              <a:gd name="T15" fmla="*/ 2147483647 h 709"/>
              <a:gd name="T16" fmla="*/ 2147483647 w 279"/>
              <a:gd name="T17" fmla="*/ 2147483647 h 709"/>
              <a:gd name="T18" fmla="*/ 2147483647 w 279"/>
              <a:gd name="T19" fmla="*/ 2147483647 h 709"/>
              <a:gd name="T20" fmla="*/ 2147483647 w 279"/>
              <a:gd name="T21" fmla="*/ 2147483647 h 709"/>
              <a:gd name="T22" fmla="*/ 2147483647 w 279"/>
              <a:gd name="T23" fmla="*/ 2147483647 h 709"/>
              <a:gd name="T24" fmla="*/ 2147483647 w 279"/>
              <a:gd name="T25" fmla="*/ 2147483647 h 709"/>
              <a:gd name="T26" fmla="*/ 2147483647 w 279"/>
              <a:gd name="T27" fmla="*/ 2147483647 h 709"/>
              <a:gd name="T28" fmla="*/ 2147483647 w 279"/>
              <a:gd name="T29" fmla="*/ 2147483647 h 709"/>
              <a:gd name="T30" fmla="*/ 2147483647 w 279"/>
              <a:gd name="T31" fmla="*/ 2147483647 h 709"/>
              <a:gd name="T32" fmla="*/ 2147483647 w 279"/>
              <a:gd name="T33" fmla="*/ 2147483647 h 709"/>
              <a:gd name="T34" fmla="*/ 2147483647 w 279"/>
              <a:gd name="T35" fmla="*/ 2147483647 h 709"/>
              <a:gd name="T36" fmla="*/ 2147483647 w 279"/>
              <a:gd name="T37" fmla="*/ 2147483647 h 709"/>
              <a:gd name="T38" fmla="*/ 2147483647 w 279"/>
              <a:gd name="T39" fmla="*/ 2147483647 h 709"/>
              <a:gd name="T40" fmla="*/ 2147483647 w 279"/>
              <a:gd name="T41" fmla="*/ 2147483647 h 709"/>
              <a:gd name="T42" fmla="*/ 2147483647 w 279"/>
              <a:gd name="T43" fmla="*/ 2147483647 h 709"/>
              <a:gd name="T44" fmla="*/ 2147483647 w 279"/>
              <a:gd name="T45" fmla="*/ 2147483647 h 70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79" h="709">
                <a:moveTo>
                  <a:pt x="5" y="0"/>
                </a:moveTo>
                <a:cubicBezTo>
                  <a:pt x="0" y="14"/>
                  <a:pt x="7" y="30"/>
                  <a:pt x="15" y="42"/>
                </a:cubicBezTo>
                <a:cubicBezTo>
                  <a:pt x="16" y="51"/>
                  <a:pt x="15" y="61"/>
                  <a:pt x="17" y="70"/>
                </a:cubicBezTo>
                <a:cubicBezTo>
                  <a:pt x="18" y="72"/>
                  <a:pt x="21" y="72"/>
                  <a:pt x="23" y="74"/>
                </a:cubicBezTo>
                <a:cubicBezTo>
                  <a:pt x="36" y="91"/>
                  <a:pt x="38" y="106"/>
                  <a:pt x="61" y="114"/>
                </a:cubicBezTo>
                <a:cubicBezTo>
                  <a:pt x="65" y="126"/>
                  <a:pt x="66" y="137"/>
                  <a:pt x="77" y="144"/>
                </a:cubicBezTo>
                <a:cubicBezTo>
                  <a:pt x="80" y="148"/>
                  <a:pt x="84" y="152"/>
                  <a:pt x="87" y="156"/>
                </a:cubicBezTo>
                <a:cubicBezTo>
                  <a:pt x="92" y="163"/>
                  <a:pt x="88" y="175"/>
                  <a:pt x="93" y="182"/>
                </a:cubicBezTo>
                <a:cubicBezTo>
                  <a:pt x="98" y="190"/>
                  <a:pt x="105" y="205"/>
                  <a:pt x="113" y="210"/>
                </a:cubicBezTo>
                <a:cubicBezTo>
                  <a:pt x="115" y="217"/>
                  <a:pt x="119" y="221"/>
                  <a:pt x="121" y="228"/>
                </a:cubicBezTo>
                <a:cubicBezTo>
                  <a:pt x="123" y="253"/>
                  <a:pt x="134" y="272"/>
                  <a:pt x="139" y="296"/>
                </a:cubicBezTo>
                <a:cubicBezTo>
                  <a:pt x="139" y="296"/>
                  <a:pt x="142" y="309"/>
                  <a:pt x="143" y="310"/>
                </a:cubicBezTo>
                <a:cubicBezTo>
                  <a:pt x="146" y="313"/>
                  <a:pt x="155" y="318"/>
                  <a:pt x="155" y="318"/>
                </a:cubicBezTo>
                <a:cubicBezTo>
                  <a:pt x="167" y="337"/>
                  <a:pt x="165" y="361"/>
                  <a:pt x="177" y="380"/>
                </a:cubicBezTo>
                <a:cubicBezTo>
                  <a:pt x="179" y="389"/>
                  <a:pt x="180" y="394"/>
                  <a:pt x="185" y="402"/>
                </a:cubicBezTo>
                <a:cubicBezTo>
                  <a:pt x="190" y="429"/>
                  <a:pt x="192" y="448"/>
                  <a:pt x="207" y="470"/>
                </a:cubicBezTo>
                <a:cubicBezTo>
                  <a:pt x="209" y="480"/>
                  <a:pt x="208" y="487"/>
                  <a:pt x="205" y="496"/>
                </a:cubicBezTo>
                <a:cubicBezTo>
                  <a:pt x="209" y="508"/>
                  <a:pt x="216" y="516"/>
                  <a:pt x="219" y="528"/>
                </a:cubicBezTo>
                <a:cubicBezTo>
                  <a:pt x="220" y="546"/>
                  <a:pt x="223" y="558"/>
                  <a:pt x="227" y="574"/>
                </a:cubicBezTo>
                <a:cubicBezTo>
                  <a:pt x="229" y="610"/>
                  <a:pt x="227" y="613"/>
                  <a:pt x="239" y="638"/>
                </a:cubicBezTo>
                <a:cubicBezTo>
                  <a:pt x="239" y="641"/>
                  <a:pt x="238" y="666"/>
                  <a:pt x="243" y="676"/>
                </a:cubicBezTo>
                <a:cubicBezTo>
                  <a:pt x="246" y="682"/>
                  <a:pt x="259" y="690"/>
                  <a:pt x="259" y="690"/>
                </a:cubicBezTo>
                <a:cubicBezTo>
                  <a:pt x="264" y="698"/>
                  <a:pt x="270" y="709"/>
                  <a:pt x="279" y="700"/>
                </a:cubicBezTo>
              </a:path>
            </a:pathLst>
          </a:custGeom>
          <a:noFill/>
          <a:ln w="1143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79" name="Freeform 7"/>
          <p:cNvSpPr>
            <a:spLocks/>
          </p:cNvSpPr>
          <p:nvPr/>
        </p:nvSpPr>
        <p:spPr bwMode="auto">
          <a:xfrm>
            <a:off x="2698751" y="5529263"/>
            <a:ext cx="1667933" cy="438150"/>
          </a:xfrm>
          <a:custGeom>
            <a:avLst/>
            <a:gdLst>
              <a:gd name="T0" fmla="*/ 0 w 788"/>
              <a:gd name="T1" fmla="*/ 2147483647 h 276"/>
              <a:gd name="T2" fmla="*/ 2147483647 w 788"/>
              <a:gd name="T3" fmla="*/ 2147483647 h 276"/>
              <a:gd name="T4" fmla="*/ 2147483647 w 788"/>
              <a:gd name="T5" fmla="*/ 2147483647 h 276"/>
              <a:gd name="T6" fmla="*/ 2147483647 w 788"/>
              <a:gd name="T7" fmla="*/ 2147483647 h 276"/>
              <a:gd name="T8" fmla="*/ 2147483647 w 788"/>
              <a:gd name="T9" fmla="*/ 2147483647 h 276"/>
              <a:gd name="T10" fmla="*/ 2147483647 w 788"/>
              <a:gd name="T11" fmla="*/ 2147483647 h 276"/>
              <a:gd name="T12" fmla="*/ 2147483647 w 788"/>
              <a:gd name="T13" fmla="*/ 2147483647 h 276"/>
              <a:gd name="T14" fmla="*/ 2147483647 w 788"/>
              <a:gd name="T15" fmla="*/ 2147483647 h 276"/>
              <a:gd name="T16" fmla="*/ 2147483647 w 788"/>
              <a:gd name="T17" fmla="*/ 2147483647 h 276"/>
              <a:gd name="T18" fmla="*/ 2147483647 w 788"/>
              <a:gd name="T19" fmla="*/ 2147483647 h 276"/>
              <a:gd name="T20" fmla="*/ 2147483647 w 788"/>
              <a:gd name="T21" fmla="*/ 2147483647 h 276"/>
              <a:gd name="T22" fmla="*/ 2147483647 w 788"/>
              <a:gd name="T23" fmla="*/ 2147483647 h 276"/>
              <a:gd name="T24" fmla="*/ 2147483647 w 788"/>
              <a:gd name="T25" fmla="*/ 2147483647 h 276"/>
              <a:gd name="T26" fmla="*/ 2147483647 w 788"/>
              <a:gd name="T27" fmla="*/ 2147483647 h 276"/>
              <a:gd name="T28" fmla="*/ 2147483647 w 788"/>
              <a:gd name="T29" fmla="*/ 2147483647 h 276"/>
              <a:gd name="T30" fmla="*/ 2147483647 w 788"/>
              <a:gd name="T31" fmla="*/ 2147483647 h 276"/>
              <a:gd name="T32" fmla="*/ 2147483647 w 788"/>
              <a:gd name="T33" fmla="*/ 2147483647 h 276"/>
              <a:gd name="T34" fmla="*/ 2147483647 w 788"/>
              <a:gd name="T35" fmla="*/ 2147483647 h 276"/>
              <a:gd name="T36" fmla="*/ 2147483647 w 788"/>
              <a:gd name="T37" fmla="*/ 2147483647 h 276"/>
              <a:gd name="T38" fmla="*/ 2147483647 w 788"/>
              <a:gd name="T39" fmla="*/ 2147483647 h 276"/>
              <a:gd name="T40" fmla="*/ 2147483647 w 788"/>
              <a:gd name="T41" fmla="*/ 2147483647 h 276"/>
              <a:gd name="T42" fmla="*/ 2147483647 w 788"/>
              <a:gd name="T43" fmla="*/ 2147483647 h 276"/>
              <a:gd name="T44" fmla="*/ 2147483647 w 788"/>
              <a:gd name="T45" fmla="*/ 2147483647 h 276"/>
              <a:gd name="T46" fmla="*/ 2147483647 w 788"/>
              <a:gd name="T47" fmla="*/ 2147483647 h 276"/>
              <a:gd name="T48" fmla="*/ 2147483647 w 788"/>
              <a:gd name="T49" fmla="*/ 2147483647 h 276"/>
              <a:gd name="T50" fmla="*/ 2147483647 w 788"/>
              <a:gd name="T51" fmla="*/ 2147483647 h 276"/>
              <a:gd name="T52" fmla="*/ 2147483647 w 788"/>
              <a:gd name="T53" fmla="*/ 2147483647 h 276"/>
              <a:gd name="T54" fmla="*/ 2147483647 w 788"/>
              <a:gd name="T55" fmla="*/ 2147483647 h 276"/>
              <a:gd name="T56" fmla="*/ 2147483647 w 788"/>
              <a:gd name="T57" fmla="*/ 2147483647 h 276"/>
              <a:gd name="T58" fmla="*/ 2147483647 w 788"/>
              <a:gd name="T59" fmla="*/ 2147483647 h 276"/>
              <a:gd name="T60" fmla="*/ 2147483647 w 788"/>
              <a:gd name="T61" fmla="*/ 2147483647 h 276"/>
              <a:gd name="T62" fmla="*/ 2147483647 w 788"/>
              <a:gd name="T63" fmla="*/ 2147483647 h 276"/>
              <a:gd name="T64" fmla="*/ 2147483647 w 788"/>
              <a:gd name="T65" fmla="*/ 2147483647 h 276"/>
              <a:gd name="T66" fmla="*/ 2147483647 w 788"/>
              <a:gd name="T67" fmla="*/ 2147483647 h 276"/>
              <a:gd name="T68" fmla="*/ 2147483647 w 788"/>
              <a:gd name="T69" fmla="*/ 2147483647 h 276"/>
              <a:gd name="T70" fmla="*/ 2147483647 w 788"/>
              <a:gd name="T71" fmla="*/ 2147483647 h 276"/>
              <a:gd name="T72" fmla="*/ 2147483647 w 788"/>
              <a:gd name="T73" fmla="*/ 2147483647 h 276"/>
              <a:gd name="T74" fmla="*/ 2147483647 w 788"/>
              <a:gd name="T75" fmla="*/ 2147483647 h 276"/>
              <a:gd name="T76" fmla="*/ 2147483647 w 788"/>
              <a:gd name="T77" fmla="*/ 2147483647 h 276"/>
              <a:gd name="T78" fmla="*/ 2147483647 w 788"/>
              <a:gd name="T79" fmla="*/ 2147483647 h 276"/>
              <a:gd name="T80" fmla="*/ 2147483647 w 788"/>
              <a:gd name="T81" fmla="*/ 2147483647 h 276"/>
              <a:gd name="T82" fmla="*/ 2147483647 w 788"/>
              <a:gd name="T83" fmla="*/ 2147483647 h 276"/>
              <a:gd name="T84" fmla="*/ 2147483647 w 788"/>
              <a:gd name="T85" fmla="*/ 0 h 27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788" h="276">
                <a:moveTo>
                  <a:pt x="0" y="14"/>
                </a:moveTo>
                <a:cubicBezTo>
                  <a:pt x="5" y="17"/>
                  <a:pt x="8" y="19"/>
                  <a:pt x="11" y="24"/>
                </a:cubicBezTo>
                <a:cubicBezTo>
                  <a:pt x="9" y="34"/>
                  <a:pt x="7" y="38"/>
                  <a:pt x="15" y="44"/>
                </a:cubicBezTo>
                <a:cubicBezTo>
                  <a:pt x="20" y="54"/>
                  <a:pt x="21" y="65"/>
                  <a:pt x="26" y="75"/>
                </a:cubicBezTo>
                <a:cubicBezTo>
                  <a:pt x="30" y="97"/>
                  <a:pt x="21" y="120"/>
                  <a:pt x="35" y="138"/>
                </a:cubicBezTo>
                <a:cubicBezTo>
                  <a:pt x="38" y="156"/>
                  <a:pt x="38" y="150"/>
                  <a:pt x="36" y="179"/>
                </a:cubicBezTo>
                <a:cubicBezTo>
                  <a:pt x="38" y="187"/>
                  <a:pt x="38" y="190"/>
                  <a:pt x="45" y="194"/>
                </a:cubicBezTo>
                <a:cubicBezTo>
                  <a:pt x="48" y="199"/>
                  <a:pt x="49" y="203"/>
                  <a:pt x="54" y="206"/>
                </a:cubicBezTo>
                <a:cubicBezTo>
                  <a:pt x="57" y="211"/>
                  <a:pt x="62" y="216"/>
                  <a:pt x="68" y="218"/>
                </a:cubicBezTo>
                <a:cubicBezTo>
                  <a:pt x="77" y="230"/>
                  <a:pt x="89" y="238"/>
                  <a:pt x="101" y="245"/>
                </a:cubicBezTo>
                <a:cubicBezTo>
                  <a:pt x="107" y="242"/>
                  <a:pt x="110" y="242"/>
                  <a:pt x="117" y="243"/>
                </a:cubicBezTo>
                <a:cubicBezTo>
                  <a:pt x="120" y="245"/>
                  <a:pt x="127" y="261"/>
                  <a:pt x="128" y="261"/>
                </a:cubicBezTo>
                <a:cubicBezTo>
                  <a:pt x="150" y="264"/>
                  <a:pt x="141" y="262"/>
                  <a:pt x="155" y="266"/>
                </a:cubicBezTo>
                <a:cubicBezTo>
                  <a:pt x="160" y="271"/>
                  <a:pt x="164" y="273"/>
                  <a:pt x="170" y="276"/>
                </a:cubicBezTo>
                <a:cubicBezTo>
                  <a:pt x="187" y="275"/>
                  <a:pt x="197" y="272"/>
                  <a:pt x="213" y="269"/>
                </a:cubicBezTo>
                <a:cubicBezTo>
                  <a:pt x="224" y="264"/>
                  <a:pt x="235" y="265"/>
                  <a:pt x="248" y="264"/>
                </a:cubicBezTo>
                <a:cubicBezTo>
                  <a:pt x="249" y="257"/>
                  <a:pt x="249" y="253"/>
                  <a:pt x="255" y="249"/>
                </a:cubicBezTo>
                <a:cubicBezTo>
                  <a:pt x="261" y="264"/>
                  <a:pt x="279" y="253"/>
                  <a:pt x="291" y="251"/>
                </a:cubicBezTo>
                <a:cubicBezTo>
                  <a:pt x="304" y="246"/>
                  <a:pt x="308" y="257"/>
                  <a:pt x="317" y="263"/>
                </a:cubicBezTo>
                <a:cubicBezTo>
                  <a:pt x="331" y="261"/>
                  <a:pt x="346" y="260"/>
                  <a:pt x="357" y="252"/>
                </a:cubicBezTo>
                <a:cubicBezTo>
                  <a:pt x="360" y="246"/>
                  <a:pt x="361" y="243"/>
                  <a:pt x="368" y="242"/>
                </a:cubicBezTo>
                <a:cubicBezTo>
                  <a:pt x="374" y="231"/>
                  <a:pt x="383" y="231"/>
                  <a:pt x="395" y="228"/>
                </a:cubicBezTo>
                <a:cubicBezTo>
                  <a:pt x="401" y="223"/>
                  <a:pt x="403" y="217"/>
                  <a:pt x="410" y="213"/>
                </a:cubicBezTo>
                <a:cubicBezTo>
                  <a:pt x="415" y="204"/>
                  <a:pt x="418" y="202"/>
                  <a:pt x="428" y="200"/>
                </a:cubicBezTo>
                <a:cubicBezTo>
                  <a:pt x="452" y="201"/>
                  <a:pt x="476" y="201"/>
                  <a:pt x="500" y="197"/>
                </a:cubicBezTo>
                <a:cubicBezTo>
                  <a:pt x="505" y="193"/>
                  <a:pt x="512" y="189"/>
                  <a:pt x="518" y="188"/>
                </a:cubicBezTo>
                <a:cubicBezTo>
                  <a:pt x="523" y="180"/>
                  <a:pt x="526" y="166"/>
                  <a:pt x="536" y="164"/>
                </a:cubicBezTo>
                <a:cubicBezTo>
                  <a:pt x="540" y="161"/>
                  <a:pt x="545" y="160"/>
                  <a:pt x="548" y="156"/>
                </a:cubicBezTo>
                <a:cubicBezTo>
                  <a:pt x="550" y="153"/>
                  <a:pt x="549" y="149"/>
                  <a:pt x="551" y="146"/>
                </a:cubicBezTo>
                <a:cubicBezTo>
                  <a:pt x="554" y="140"/>
                  <a:pt x="565" y="129"/>
                  <a:pt x="572" y="128"/>
                </a:cubicBezTo>
                <a:cubicBezTo>
                  <a:pt x="577" y="124"/>
                  <a:pt x="582" y="123"/>
                  <a:pt x="587" y="120"/>
                </a:cubicBezTo>
                <a:cubicBezTo>
                  <a:pt x="592" y="113"/>
                  <a:pt x="597" y="114"/>
                  <a:pt x="605" y="113"/>
                </a:cubicBezTo>
                <a:cubicBezTo>
                  <a:pt x="610" y="111"/>
                  <a:pt x="615" y="110"/>
                  <a:pt x="620" y="108"/>
                </a:cubicBezTo>
                <a:cubicBezTo>
                  <a:pt x="627" y="101"/>
                  <a:pt x="631" y="102"/>
                  <a:pt x="642" y="101"/>
                </a:cubicBezTo>
                <a:cubicBezTo>
                  <a:pt x="650" y="98"/>
                  <a:pt x="668" y="95"/>
                  <a:pt x="668" y="95"/>
                </a:cubicBezTo>
                <a:cubicBezTo>
                  <a:pt x="675" y="92"/>
                  <a:pt x="679" y="86"/>
                  <a:pt x="686" y="84"/>
                </a:cubicBezTo>
                <a:cubicBezTo>
                  <a:pt x="695" y="77"/>
                  <a:pt x="708" y="79"/>
                  <a:pt x="719" y="77"/>
                </a:cubicBezTo>
                <a:cubicBezTo>
                  <a:pt x="724" y="75"/>
                  <a:pt x="729" y="74"/>
                  <a:pt x="734" y="72"/>
                </a:cubicBezTo>
                <a:cubicBezTo>
                  <a:pt x="739" y="69"/>
                  <a:pt x="743" y="67"/>
                  <a:pt x="746" y="62"/>
                </a:cubicBezTo>
                <a:cubicBezTo>
                  <a:pt x="748" y="54"/>
                  <a:pt x="753" y="50"/>
                  <a:pt x="758" y="44"/>
                </a:cubicBezTo>
                <a:cubicBezTo>
                  <a:pt x="760" y="34"/>
                  <a:pt x="760" y="17"/>
                  <a:pt x="771" y="12"/>
                </a:cubicBezTo>
                <a:cubicBezTo>
                  <a:pt x="775" y="7"/>
                  <a:pt x="775" y="3"/>
                  <a:pt x="782" y="2"/>
                </a:cubicBezTo>
                <a:cubicBezTo>
                  <a:pt x="787" y="0"/>
                  <a:pt x="785" y="0"/>
                  <a:pt x="788" y="0"/>
                </a:cubicBezTo>
              </a:path>
            </a:pathLst>
          </a:custGeom>
          <a:noFill/>
          <a:ln w="1143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0" name="Freeform 8"/>
          <p:cNvSpPr>
            <a:spLocks/>
          </p:cNvSpPr>
          <p:nvPr/>
        </p:nvSpPr>
        <p:spPr bwMode="auto">
          <a:xfrm>
            <a:off x="4366684" y="4789489"/>
            <a:ext cx="1411816" cy="725487"/>
          </a:xfrm>
          <a:custGeom>
            <a:avLst/>
            <a:gdLst>
              <a:gd name="T0" fmla="*/ 0 w 667"/>
              <a:gd name="T1" fmla="*/ 2147483647 h 457"/>
              <a:gd name="T2" fmla="*/ 2147483647 w 667"/>
              <a:gd name="T3" fmla="*/ 2147483647 h 457"/>
              <a:gd name="T4" fmla="*/ 2147483647 w 667"/>
              <a:gd name="T5" fmla="*/ 2147483647 h 457"/>
              <a:gd name="T6" fmla="*/ 2147483647 w 667"/>
              <a:gd name="T7" fmla="*/ 2147483647 h 457"/>
              <a:gd name="T8" fmla="*/ 2147483647 w 667"/>
              <a:gd name="T9" fmla="*/ 2147483647 h 457"/>
              <a:gd name="T10" fmla="*/ 2147483647 w 667"/>
              <a:gd name="T11" fmla="*/ 2147483647 h 457"/>
              <a:gd name="T12" fmla="*/ 2147483647 w 667"/>
              <a:gd name="T13" fmla="*/ 2147483647 h 457"/>
              <a:gd name="T14" fmla="*/ 2147483647 w 667"/>
              <a:gd name="T15" fmla="*/ 2147483647 h 457"/>
              <a:gd name="T16" fmla="*/ 2147483647 w 667"/>
              <a:gd name="T17" fmla="*/ 2147483647 h 457"/>
              <a:gd name="T18" fmla="*/ 2147483647 w 667"/>
              <a:gd name="T19" fmla="*/ 2147483647 h 457"/>
              <a:gd name="T20" fmla="*/ 2147483647 w 667"/>
              <a:gd name="T21" fmla="*/ 2147483647 h 457"/>
              <a:gd name="T22" fmla="*/ 2147483647 w 667"/>
              <a:gd name="T23" fmla="*/ 2147483647 h 457"/>
              <a:gd name="T24" fmla="*/ 2147483647 w 667"/>
              <a:gd name="T25" fmla="*/ 2147483647 h 457"/>
              <a:gd name="T26" fmla="*/ 2147483647 w 667"/>
              <a:gd name="T27" fmla="*/ 2147483647 h 457"/>
              <a:gd name="T28" fmla="*/ 2147483647 w 667"/>
              <a:gd name="T29" fmla="*/ 2147483647 h 457"/>
              <a:gd name="T30" fmla="*/ 2147483647 w 667"/>
              <a:gd name="T31" fmla="*/ 2147483647 h 457"/>
              <a:gd name="T32" fmla="*/ 2147483647 w 667"/>
              <a:gd name="T33" fmla="*/ 2147483647 h 457"/>
              <a:gd name="T34" fmla="*/ 2147483647 w 667"/>
              <a:gd name="T35" fmla="*/ 2147483647 h 457"/>
              <a:gd name="T36" fmla="*/ 2147483647 w 667"/>
              <a:gd name="T37" fmla="*/ 2147483647 h 457"/>
              <a:gd name="T38" fmla="*/ 2147483647 w 667"/>
              <a:gd name="T39" fmla="*/ 2147483647 h 457"/>
              <a:gd name="T40" fmla="*/ 2147483647 w 667"/>
              <a:gd name="T41" fmla="*/ 2147483647 h 457"/>
              <a:gd name="T42" fmla="*/ 2147483647 w 667"/>
              <a:gd name="T43" fmla="*/ 2147483647 h 457"/>
              <a:gd name="T44" fmla="*/ 2147483647 w 667"/>
              <a:gd name="T45" fmla="*/ 2147483647 h 457"/>
              <a:gd name="T46" fmla="*/ 2147483647 w 667"/>
              <a:gd name="T47" fmla="*/ 2147483647 h 457"/>
              <a:gd name="T48" fmla="*/ 2147483647 w 667"/>
              <a:gd name="T49" fmla="*/ 2147483647 h 457"/>
              <a:gd name="T50" fmla="*/ 2147483647 w 667"/>
              <a:gd name="T51" fmla="*/ 2147483647 h 457"/>
              <a:gd name="T52" fmla="*/ 2147483647 w 667"/>
              <a:gd name="T53" fmla="*/ 2147483647 h 457"/>
              <a:gd name="T54" fmla="*/ 2147483647 w 667"/>
              <a:gd name="T55" fmla="*/ 2147483647 h 457"/>
              <a:gd name="T56" fmla="*/ 2147483647 w 667"/>
              <a:gd name="T57" fmla="*/ 2147483647 h 457"/>
              <a:gd name="T58" fmla="*/ 2147483647 w 667"/>
              <a:gd name="T59" fmla="*/ 2147483647 h 457"/>
              <a:gd name="T60" fmla="*/ 2147483647 w 667"/>
              <a:gd name="T61" fmla="*/ 0 h 45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667" h="457">
                <a:moveTo>
                  <a:pt x="0" y="457"/>
                </a:moveTo>
                <a:cubicBezTo>
                  <a:pt x="8" y="451"/>
                  <a:pt x="11" y="446"/>
                  <a:pt x="21" y="442"/>
                </a:cubicBezTo>
                <a:cubicBezTo>
                  <a:pt x="27" y="430"/>
                  <a:pt x="30" y="417"/>
                  <a:pt x="45" y="412"/>
                </a:cubicBezTo>
                <a:cubicBezTo>
                  <a:pt x="48" y="409"/>
                  <a:pt x="51" y="409"/>
                  <a:pt x="54" y="406"/>
                </a:cubicBezTo>
                <a:cubicBezTo>
                  <a:pt x="65" y="395"/>
                  <a:pt x="63" y="390"/>
                  <a:pt x="81" y="387"/>
                </a:cubicBezTo>
                <a:cubicBezTo>
                  <a:pt x="87" y="383"/>
                  <a:pt x="94" y="379"/>
                  <a:pt x="100" y="375"/>
                </a:cubicBezTo>
                <a:cubicBezTo>
                  <a:pt x="102" y="370"/>
                  <a:pt x="111" y="363"/>
                  <a:pt x="111" y="363"/>
                </a:cubicBezTo>
                <a:cubicBezTo>
                  <a:pt x="123" y="343"/>
                  <a:pt x="136" y="327"/>
                  <a:pt x="156" y="315"/>
                </a:cubicBezTo>
                <a:cubicBezTo>
                  <a:pt x="158" y="307"/>
                  <a:pt x="170" y="304"/>
                  <a:pt x="178" y="303"/>
                </a:cubicBezTo>
                <a:cubicBezTo>
                  <a:pt x="184" y="299"/>
                  <a:pt x="190" y="295"/>
                  <a:pt x="196" y="292"/>
                </a:cubicBezTo>
                <a:cubicBezTo>
                  <a:pt x="205" y="280"/>
                  <a:pt x="232" y="282"/>
                  <a:pt x="243" y="282"/>
                </a:cubicBezTo>
                <a:cubicBezTo>
                  <a:pt x="261" y="273"/>
                  <a:pt x="254" y="258"/>
                  <a:pt x="280" y="255"/>
                </a:cubicBezTo>
                <a:cubicBezTo>
                  <a:pt x="308" y="246"/>
                  <a:pt x="314" y="250"/>
                  <a:pt x="358" y="249"/>
                </a:cubicBezTo>
                <a:cubicBezTo>
                  <a:pt x="365" y="245"/>
                  <a:pt x="371" y="241"/>
                  <a:pt x="378" y="238"/>
                </a:cubicBezTo>
                <a:cubicBezTo>
                  <a:pt x="381" y="231"/>
                  <a:pt x="383" y="229"/>
                  <a:pt x="390" y="226"/>
                </a:cubicBezTo>
                <a:cubicBezTo>
                  <a:pt x="394" y="221"/>
                  <a:pt x="396" y="220"/>
                  <a:pt x="402" y="219"/>
                </a:cubicBezTo>
                <a:cubicBezTo>
                  <a:pt x="411" y="213"/>
                  <a:pt x="419" y="208"/>
                  <a:pt x="430" y="207"/>
                </a:cubicBezTo>
                <a:cubicBezTo>
                  <a:pt x="433" y="200"/>
                  <a:pt x="438" y="194"/>
                  <a:pt x="444" y="190"/>
                </a:cubicBezTo>
                <a:cubicBezTo>
                  <a:pt x="445" y="184"/>
                  <a:pt x="448" y="181"/>
                  <a:pt x="450" y="175"/>
                </a:cubicBezTo>
                <a:cubicBezTo>
                  <a:pt x="451" y="169"/>
                  <a:pt x="454" y="166"/>
                  <a:pt x="456" y="160"/>
                </a:cubicBezTo>
                <a:cubicBezTo>
                  <a:pt x="457" y="153"/>
                  <a:pt x="462" y="145"/>
                  <a:pt x="468" y="142"/>
                </a:cubicBezTo>
                <a:cubicBezTo>
                  <a:pt x="470" y="130"/>
                  <a:pt x="484" y="125"/>
                  <a:pt x="495" y="123"/>
                </a:cubicBezTo>
                <a:cubicBezTo>
                  <a:pt x="500" y="119"/>
                  <a:pt x="507" y="114"/>
                  <a:pt x="513" y="112"/>
                </a:cubicBezTo>
                <a:cubicBezTo>
                  <a:pt x="517" y="107"/>
                  <a:pt x="523" y="103"/>
                  <a:pt x="529" y="100"/>
                </a:cubicBezTo>
                <a:cubicBezTo>
                  <a:pt x="533" y="95"/>
                  <a:pt x="539" y="91"/>
                  <a:pt x="544" y="87"/>
                </a:cubicBezTo>
                <a:cubicBezTo>
                  <a:pt x="547" y="72"/>
                  <a:pt x="552" y="63"/>
                  <a:pt x="568" y="60"/>
                </a:cubicBezTo>
                <a:cubicBezTo>
                  <a:pt x="578" y="54"/>
                  <a:pt x="588" y="44"/>
                  <a:pt x="600" y="42"/>
                </a:cubicBezTo>
                <a:cubicBezTo>
                  <a:pt x="612" y="36"/>
                  <a:pt x="606" y="38"/>
                  <a:pt x="615" y="36"/>
                </a:cubicBezTo>
                <a:cubicBezTo>
                  <a:pt x="621" y="33"/>
                  <a:pt x="622" y="30"/>
                  <a:pt x="628" y="28"/>
                </a:cubicBezTo>
                <a:cubicBezTo>
                  <a:pt x="632" y="20"/>
                  <a:pt x="647" y="15"/>
                  <a:pt x="655" y="10"/>
                </a:cubicBezTo>
                <a:cubicBezTo>
                  <a:pt x="659" y="7"/>
                  <a:pt x="667" y="0"/>
                  <a:pt x="667" y="0"/>
                </a:cubicBezTo>
              </a:path>
            </a:pathLst>
          </a:custGeom>
          <a:noFill/>
          <a:ln w="1143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1" name="Freeform 9"/>
          <p:cNvSpPr>
            <a:spLocks/>
          </p:cNvSpPr>
          <p:nvPr/>
        </p:nvSpPr>
        <p:spPr bwMode="auto">
          <a:xfrm>
            <a:off x="5784852" y="3956051"/>
            <a:ext cx="1147233" cy="835025"/>
          </a:xfrm>
          <a:custGeom>
            <a:avLst/>
            <a:gdLst>
              <a:gd name="T0" fmla="*/ 0 w 542"/>
              <a:gd name="T1" fmla="*/ 2147483647 h 526"/>
              <a:gd name="T2" fmla="*/ 2147483647 w 542"/>
              <a:gd name="T3" fmla="*/ 2147483647 h 526"/>
              <a:gd name="T4" fmla="*/ 2147483647 w 542"/>
              <a:gd name="T5" fmla="*/ 2147483647 h 526"/>
              <a:gd name="T6" fmla="*/ 2147483647 w 542"/>
              <a:gd name="T7" fmla="*/ 2147483647 h 526"/>
              <a:gd name="T8" fmla="*/ 2147483647 w 542"/>
              <a:gd name="T9" fmla="*/ 2147483647 h 526"/>
              <a:gd name="T10" fmla="*/ 2147483647 w 542"/>
              <a:gd name="T11" fmla="*/ 2147483647 h 526"/>
              <a:gd name="T12" fmla="*/ 2147483647 w 542"/>
              <a:gd name="T13" fmla="*/ 2147483647 h 526"/>
              <a:gd name="T14" fmla="*/ 2147483647 w 542"/>
              <a:gd name="T15" fmla="*/ 2147483647 h 526"/>
              <a:gd name="T16" fmla="*/ 2147483647 w 542"/>
              <a:gd name="T17" fmla="*/ 2147483647 h 526"/>
              <a:gd name="T18" fmla="*/ 2147483647 w 542"/>
              <a:gd name="T19" fmla="*/ 2147483647 h 526"/>
              <a:gd name="T20" fmla="*/ 2147483647 w 542"/>
              <a:gd name="T21" fmla="*/ 2147483647 h 526"/>
              <a:gd name="T22" fmla="*/ 2147483647 w 542"/>
              <a:gd name="T23" fmla="*/ 2147483647 h 526"/>
              <a:gd name="T24" fmla="*/ 2147483647 w 542"/>
              <a:gd name="T25" fmla="*/ 2147483647 h 526"/>
              <a:gd name="T26" fmla="*/ 2147483647 w 542"/>
              <a:gd name="T27" fmla="*/ 2147483647 h 526"/>
              <a:gd name="T28" fmla="*/ 2147483647 w 542"/>
              <a:gd name="T29" fmla="*/ 2147483647 h 526"/>
              <a:gd name="T30" fmla="*/ 2147483647 w 542"/>
              <a:gd name="T31" fmla="*/ 2147483647 h 526"/>
              <a:gd name="T32" fmla="*/ 2147483647 w 542"/>
              <a:gd name="T33" fmla="*/ 2147483647 h 526"/>
              <a:gd name="T34" fmla="*/ 2147483647 w 542"/>
              <a:gd name="T35" fmla="*/ 2147483647 h 526"/>
              <a:gd name="T36" fmla="*/ 2147483647 w 542"/>
              <a:gd name="T37" fmla="*/ 2147483647 h 526"/>
              <a:gd name="T38" fmla="*/ 2147483647 w 542"/>
              <a:gd name="T39" fmla="*/ 2147483647 h 526"/>
              <a:gd name="T40" fmla="*/ 2147483647 w 542"/>
              <a:gd name="T41" fmla="*/ 2147483647 h 526"/>
              <a:gd name="T42" fmla="*/ 2147483647 w 542"/>
              <a:gd name="T43" fmla="*/ 2147483647 h 526"/>
              <a:gd name="T44" fmla="*/ 2147483647 w 542"/>
              <a:gd name="T45" fmla="*/ 2147483647 h 526"/>
              <a:gd name="T46" fmla="*/ 2147483647 w 542"/>
              <a:gd name="T47" fmla="*/ 2147483647 h 526"/>
              <a:gd name="T48" fmla="*/ 2147483647 w 542"/>
              <a:gd name="T49" fmla="*/ 0 h 52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542" h="526">
                <a:moveTo>
                  <a:pt x="0" y="526"/>
                </a:moveTo>
                <a:cubicBezTo>
                  <a:pt x="5" y="525"/>
                  <a:pt x="9" y="523"/>
                  <a:pt x="14" y="522"/>
                </a:cubicBezTo>
                <a:cubicBezTo>
                  <a:pt x="19" y="513"/>
                  <a:pt x="25" y="500"/>
                  <a:pt x="35" y="498"/>
                </a:cubicBezTo>
                <a:cubicBezTo>
                  <a:pt x="40" y="491"/>
                  <a:pt x="47" y="482"/>
                  <a:pt x="54" y="477"/>
                </a:cubicBezTo>
                <a:cubicBezTo>
                  <a:pt x="57" y="471"/>
                  <a:pt x="59" y="468"/>
                  <a:pt x="65" y="465"/>
                </a:cubicBezTo>
                <a:cubicBezTo>
                  <a:pt x="68" y="460"/>
                  <a:pt x="77" y="453"/>
                  <a:pt x="77" y="453"/>
                </a:cubicBezTo>
                <a:cubicBezTo>
                  <a:pt x="84" y="440"/>
                  <a:pt x="101" y="423"/>
                  <a:pt x="113" y="414"/>
                </a:cubicBezTo>
                <a:cubicBezTo>
                  <a:pt x="116" y="408"/>
                  <a:pt x="119" y="405"/>
                  <a:pt x="125" y="402"/>
                </a:cubicBezTo>
                <a:cubicBezTo>
                  <a:pt x="134" y="387"/>
                  <a:pt x="152" y="367"/>
                  <a:pt x="167" y="358"/>
                </a:cubicBezTo>
                <a:cubicBezTo>
                  <a:pt x="180" y="341"/>
                  <a:pt x="195" y="328"/>
                  <a:pt x="215" y="318"/>
                </a:cubicBezTo>
                <a:cubicBezTo>
                  <a:pt x="217" y="308"/>
                  <a:pt x="231" y="295"/>
                  <a:pt x="240" y="288"/>
                </a:cubicBezTo>
                <a:cubicBezTo>
                  <a:pt x="243" y="282"/>
                  <a:pt x="245" y="279"/>
                  <a:pt x="251" y="276"/>
                </a:cubicBezTo>
                <a:cubicBezTo>
                  <a:pt x="252" y="269"/>
                  <a:pt x="259" y="260"/>
                  <a:pt x="264" y="255"/>
                </a:cubicBezTo>
                <a:cubicBezTo>
                  <a:pt x="273" y="231"/>
                  <a:pt x="298" y="207"/>
                  <a:pt x="323" y="199"/>
                </a:cubicBezTo>
                <a:cubicBezTo>
                  <a:pt x="332" y="190"/>
                  <a:pt x="343" y="186"/>
                  <a:pt x="353" y="178"/>
                </a:cubicBezTo>
                <a:cubicBezTo>
                  <a:pt x="359" y="174"/>
                  <a:pt x="358" y="169"/>
                  <a:pt x="365" y="168"/>
                </a:cubicBezTo>
                <a:cubicBezTo>
                  <a:pt x="370" y="160"/>
                  <a:pt x="378" y="153"/>
                  <a:pt x="384" y="145"/>
                </a:cubicBezTo>
                <a:cubicBezTo>
                  <a:pt x="386" y="142"/>
                  <a:pt x="393" y="138"/>
                  <a:pt x="393" y="138"/>
                </a:cubicBezTo>
                <a:cubicBezTo>
                  <a:pt x="399" y="128"/>
                  <a:pt x="415" y="120"/>
                  <a:pt x="425" y="111"/>
                </a:cubicBezTo>
                <a:cubicBezTo>
                  <a:pt x="437" y="100"/>
                  <a:pt x="447" y="87"/>
                  <a:pt x="461" y="78"/>
                </a:cubicBezTo>
                <a:cubicBezTo>
                  <a:pt x="462" y="71"/>
                  <a:pt x="473" y="62"/>
                  <a:pt x="479" y="57"/>
                </a:cubicBezTo>
                <a:cubicBezTo>
                  <a:pt x="483" y="51"/>
                  <a:pt x="493" y="40"/>
                  <a:pt x="500" y="36"/>
                </a:cubicBezTo>
                <a:cubicBezTo>
                  <a:pt x="503" y="30"/>
                  <a:pt x="506" y="27"/>
                  <a:pt x="512" y="24"/>
                </a:cubicBezTo>
                <a:cubicBezTo>
                  <a:pt x="516" y="17"/>
                  <a:pt x="523" y="13"/>
                  <a:pt x="530" y="9"/>
                </a:cubicBezTo>
                <a:cubicBezTo>
                  <a:pt x="534" y="4"/>
                  <a:pt x="536" y="2"/>
                  <a:pt x="542" y="0"/>
                </a:cubicBezTo>
              </a:path>
            </a:pathLst>
          </a:custGeom>
          <a:noFill/>
          <a:ln w="1143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2" name="Freeform 10"/>
          <p:cNvSpPr>
            <a:spLocks/>
          </p:cNvSpPr>
          <p:nvPr/>
        </p:nvSpPr>
        <p:spPr bwMode="auto">
          <a:xfrm>
            <a:off x="6927851" y="3902075"/>
            <a:ext cx="2108200" cy="293688"/>
          </a:xfrm>
          <a:custGeom>
            <a:avLst/>
            <a:gdLst>
              <a:gd name="T0" fmla="*/ 0 w 996"/>
              <a:gd name="T1" fmla="*/ 2147483647 h 185"/>
              <a:gd name="T2" fmla="*/ 2147483647 w 996"/>
              <a:gd name="T3" fmla="*/ 2147483647 h 185"/>
              <a:gd name="T4" fmla="*/ 2147483647 w 996"/>
              <a:gd name="T5" fmla="*/ 2147483647 h 185"/>
              <a:gd name="T6" fmla="*/ 2147483647 w 996"/>
              <a:gd name="T7" fmla="*/ 2147483647 h 185"/>
              <a:gd name="T8" fmla="*/ 2147483647 w 996"/>
              <a:gd name="T9" fmla="*/ 2147483647 h 185"/>
              <a:gd name="T10" fmla="*/ 2147483647 w 996"/>
              <a:gd name="T11" fmla="*/ 2147483647 h 185"/>
              <a:gd name="T12" fmla="*/ 2147483647 w 996"/>
              <a:gd name="T13" fmla="*/ 2147483647 h 185"/>
              <a:gd name="T14" fmla="*/ 2147483647 w 996"/>
              <a:gd name="T15" fmla="*/ 2147483647 h 185"/>
              <a:gd name="T16" fmla="*/ 2147483647 w 996"/>
              <a:gd name="T17" fmla="*/ 2147483647 h 185"/>
              <a:gd name="T18" fmla="*/ 2147483647 w 996"/>
              <a:gd name="T19" fmla="*/ 2147483647 h 185"/>
              <a:gd name="T20" fmla="*/ 2147483647 w 996"/>
              <a:gd name="T21" fmla="*/ 2147483647 h 185"/>
              <a:gd name="T22" fmla="*/ 2147483647 w 996"/>
              <a:gd name="T23" fmla="*/ 2147483647 h 185"/>
              <a:gd name="T24" fmla="*/ 2147483647 w 996"/>
              <a:gd name="T25" fmla="*/ 2147483647 h 185"/>
              <a:gd name="T26" fmla="*/ 2147483647 w 996"/>
              <a:gd name="T27" fmla="*/ 2147483647 h 185"/>
              <a:gd name="T28" fmla="*/ 2147483647 w 996"/>
              <a:gd name="T29" fmla="*/ 2147483647 h 185"/>
              <a:gd name="T30" fmla="*/ 2147483647 w 996"/>
              <a:gd name="T31" fmla="*/ 2147483647 h 185"/>
              <a:gd name="T32" fmla="*/ 2147483647 w 996"/>
              <a:gd name="T33" fmla="*/ 2147483647 h 185"/>
              <a:gd name="T34" fmla="*/ 2147483647 w 996"/>
              <a:gd name="T35" fmla="*/ 2147483647 h 185"/>
              <a:gd name="T36" fmla="*/ 2147483647 w 996"/>
              <a:gd name="T37" fmla="*/ 2147483647 h 185"/>
              <a:gd name="T38" fmla="*/ 2147483647 w 996"/>
              <a:gd name="T39" fmla="*/ 2147483647 h 185"/>
              <a:gd name="T40" fmla="*/ 2147483647 w 996"/>
              <a:gd name="T41" fmla="*/ 2147483647 h 185"/>
              <a:gd name="T42" fmla="*/ 2147483647 w 996"/>
              <a:gd name="T43" fmla="*/ 2147483647 h 185"/>
              <a:gd name="T44" fmla="*/ 2147483647 w 996"/>
              <a:gd name="T45" fmla="*/ 2147483647 h 185"/>
              <a:gd name="T46" fmla="*/ 2147483647 w 996"/>
              <a:gd name="T47" fmla="*/ 2147483647 h 185"/>
              <a:gd name="T48" fmla="*/ 2147483647 w 996"/>
              <a:gd name="T49" fmla="*/ 2147483647 h 185"/>
              <a:gd name="T50" fmla="*/ 2147483647 w 996"/>
              <a:gd name="T51" fmla="*/ 2147483647 h 185"/>
              <a:gd name="T52" fmla="*/ 2147483647 w 996"/>
              <a:gd name="T53" fmla="*/ 2147483647 h 185"/>
              <a:gd name="T54" fmla="*/ 2147483647 w 996"/>
              <a:gd name="T55" fmla="*/ 2147483647 h 185"/>
              <a:gd name="T56" fmla="*/ 2147483647 w 996"/>
              <a:gd name="T57" fmla="*/ 2147483647 h 185"/>
              <a:gd name="T58" fmla="*/ 2147483647 w 996"/>
              <a:gd name="T59" fmla="*/ 2147483647 h 185"/>
              <a:gd name="T60" fmla="*/ 2147483647 w 996"/>
              <a:gd name="T61" fmla="*/ 2147483647 h 185"/>
              <a:gd name="T62" fmla="*/ 2147483647 w 996"/>
              <a:gd name="T63" fmla="*/ 2147483647 h 185"/>
              <a:gd name="T64" fmla="*/ 2147483647 w 996"/>
              <a:gd name="T65" fmla="*/ 2147483647 h 185"/>
              <a:gd name="T66" fmla="*/ 2147483647 w 996"/>
              <a:gd name="T67" fmla="*/ 2147483647 h 185"/>
              <a:gd name="T68" fmla="*/ 2147483647 w 996"/>
              <a:gd name="T69" fmla="*/ 2147483647 h 185"/>
              <a:gd name="T70" fmla="*/ 2147483647 w 996"/>
              <a:gd name="T71" fmla="*/ 2147483647 h 185"/>
              <a:gd name="T72" fmla="*/ 2147483647 w 996"/>
              <a:gd name="T73" fmla="*/ 2147483647 h 185"/>
              <a:gd name="T74" fmla="*/ 2147483647 w 996"/>
              <a:gd name="T75" fmla="*/ 2147483647 h 185"/>
              <a:gd name="T76" fmla="*/ 2147483647 w 996"/>
              <a:gd name="T77" fmla="*/ 2147483647 h 185"/>
              <a:gd name="T78" fmla="*/ 2147483647 w 996"/>
              <a:gd name="T79" fmla="*/ 2147483647 h 185"/>
              <a:gd name="T80" fmla="*/ 2147483647 w 996"/>
              <a:gd name="T81" fmla="*/ 2147483647 h 185"/>
              <a:gd name="T82" fmla="*/ 2147483647 w 996"/>
              <a:gd name="T83" fmla="*/ 2147483647 h 185"/>
              <a:gd name="T84" fmla="*/ 2147483647 w 996"/>
              <a:gd name="T85" fmla="*/ 2147483647 h 18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96" h="185">
                <a:moveTo>
                  <a:pt x="0" y="40"/>
                </a:moveTo>
                <a:cubicBezTo>
                  <a:pt x="14" y="34"/>
                  <a:pt x="29" y="22"/>
                  <a:pt x="44" y="19"/>
                </a:cubicBezTo>
                <a:cubicBezTo>
                  <a:pt x="49" y="10"/>
                  <a:pt x="62" y="11"/>
                  <a:pt x="72" y="10"/>
                </a:cubicBezTo>
                <a:cubicBezTo>
                  <a:pt x="87" y="4"/>
                  <a:pt x="104" y="5"/>
                  <a:pt x="120" y="4"/>
                </a:cubicBezTo>
                <a:cubicBezTo>
                  <a:pt x="129" y="0"/>
                  <a:pt x="134" y="1"/>
                  <a:pt x="144" y="2"/>
                </a:cubicBezTo>
                <a:cubicBezTo>
                  <a:pt x="150" y="5"/>
                  <a:pt x="155" y="7"/>
                  <a:pt x="162" y="8"/>
                </a:cubicBezTo>
                <a:cubicBezTo>
                  <a:pt x="174" y="13"/>
                  <a:pt x="165" y="10"/>
                  <a:pt x="188" y="13"/>
                </a:cubicBezTo>
                <a:cubicBezTo>
                  <a:pt x="190" y="13"/>
                  <a:pt x="195" y="14"/>
                  <a:pt x="195" y="14"/>
                </a:cubicBezTo>
                <a:cubicBezTo>
                  <a:pt x="204" y="18"/>
                  <a:pt x="214" y="18"/>
                  <a:pt x="224" y="19"/>
                </a:cubicBezTo>
                <a:cubicBezTo>
                  <a:pt x="237" y="26"/>
                  <a:pt x="252" y="30"/>
                  <a:pt x="267" y="32"/>
                </a:cubicBezTo>
                <a:cubicBezTo>
                  <a:pt x="282" y="38"/>
                  <a:pt x="296" y="50"/>
                  <a:pt x="312" y="55"/>
                </a:cubicBezTo>
                <a:cubicBezTo>
                  <a:pt x="323" y="63"/>
                  <a:pt x="338" y="74"/>
                  <a:pt x="350" y="79"/>
                </a:cubicBezTo>
                <a:cubicBezTo>
                  <a:pt x="356" y="85"/>
                  <a:pt x="366" y="94"/>
                  <a:pt x="374" y="97"/>
                </a:cubicBezTo>
                <a:cubicBezTo>
                  <a:pt x="384" y="107"/>
                  <a:pt x="379" y="105"/>
                  <a:pt x="389" y="107"/>
                </a:cubicBezTo>
                <a:cubicBezTo>
                  <a:pt x="392" y="112"/>
                  <a:pt x="401" y="118"/>
                  <a:pt x="407" y="119"/>
                </a:cubicBezTo>
                <a:cubicBezTo>
                  <a:pt x="411" y="126"/>
                  <a:pt x="418" y="130"/>
                  <a:pt x="426" y="131"/>
                </a:cubicBezTo>
                <a:cubicBezTo>
                  <a:pt x="435" y="135"/>
                  <a:pt x="442" y="141"/>
                  <a:pt x="452" y="143"/>
                </a:cubicBezTo>
                <a:cubicBezTo>
                  <a:pt x="457" y="146"/>
                  <a:pt x="461" y="148"/>
                  <a:pt x="467" y="149"/>
                </a:cubicBezTo>
                <a:cubicBezTo>
                  <a:pt x="473" y="156"/>
                  <a:pt x="490" y="165"/>
                  <a:pt x="500" y="167"/>
                </a:cubicBezTo>
                <a:cubicBezTo>
                  <a:pt x="505" y="170"/>
                  <a:pt x="509" y="172"/>
                  <a:pt x="515" y="173"/>
                </a:cubicBezTo>
                <a:cubicBezTo>
                  <a:pt x="534" y="182"/>
                  <a:pt x="553" y="179"/>
                  <a:pt x="575" y="179"/>
                </a:cubicBezTo>
                <a:cubicBezTo>
                  <a:pt x="580" y="182"/>
                  <a:pt x="584" y="184"/>
                  <a:pt x="590" y="185"/>
                </a:cubicBezTo>
                <a:cubicBezTo>
                  <a:pt x="622" y="184"/>
                  <a:pt x="639" y="182"/>
                  <a:pt x="668" y="179"/>
                </a:cubicBezTo>
                <a:cubicBezTo>
                  <a:pt x="673" y="175"/>
                  <a:pt x="680" y="170"/>
                  <a:pt x="686" y="169"/>
                </a:cubicBezTo>
                <a:cubicBezTo>
                  <a:pt x="694" y="165"/>
                  <a:pt x="702" y="161"/>
                  <a:pt x="710" y="160"/>
                </a:cubicBezTo>
                <a:cubicBezTo>
                  <a:pt x="712" y="152"/>
                  <a:pt x="714" y="147"/>
                  <a:pt x="722" y="145"/>
                </a:cubicBezTo>
                <a:cubicBezTo>
                  <a:pt x="726" y="138"/>
                  <a:pt x="733" y="129"/>
                  <a:pt x="740" y="125"/>
                </a:cubicBezTo>
                <a:cubicBezTo>
                  <a:pt x="746" y="117"/>
                  <a:pt x="747" y="105"/>
                  <a:pt x="758" y="103"/>
                </a:cubicBezTo>
                <a:cubicBezTo>
                  <a:pt x="760" y="95"/>
                  <a:pt x="773" y="89"/>
                  <a:pt x="780" y="82"/>
                </a:cubicBezTo>
                <a:cubicBezTo>
                  <a:pt x="783" y="75"/>
                  <a:pt x="787" y="68"/>
                  <a:pt x="794" y="67"/>
                </a:cubicBezTo>
                <a:cubicBezTo>
                  <a:pt x="799" y="61"/>
                  <a:pt x="804" y="57"/>
                  <a:pt x="812" y="55"/>
                </a:cubicBezTo>
                <a:cubicBezTo>
                  <a:pt x="820" y="55"/>
                  <a:pt x="828" y="55"/>
                  <a:pt x="836" y="56"/>
                </a:cubicBezTo>
                <a:cubicBezTo>
                  <a:pt x="842" y="57"/>
                  <a:pt x="841" y="64"/>
                  <a:pt x="848" y="65"/>
                </a:cubicBezTo>
                <a:cubicBezTo>
                  <a:pt x="854" y="69"/>
                  <a:pt x="854" y="68"/>
                  <a:pt x="845" y="67"/>
                </a:cubicBezTo>
                <a:cubicBezTo>
                  <a:pt x="836" y="61"/>
                  <a:pt x="828" y="59"/>
                  <a:pt x="818" y="56"/>
                </a:cubicBezTo>
                <a:cubicBezTo>
                  <a:pt x="808" y="58"/>
                  <a:pt x="796" y="61"/>
                  <a:pt x="812" y="58"/>
                </a:cubicBezTo>
                <a:cubicBezTo>
                  <a:pt x="819" y="54"/>
                  <a:pt x="826" y="58"/>
                  <a:pt x="833" y="59"/>
                </a:cubicBezTo>
                <a:cubicBezTo>
                  <a:pt x="842" y="63"/>
                  <a:pt x="848" y="70"/>
                  <a:pt x="858" y="71"/>
                </a:cubicBezTo>
                <a:cubicBezTo>
                  <a:pt x="865" y="75"/>
                  <a:pt x="873" y="81"/>
                  <a:pt x="881" y="83"/>
                </a:cubicBezTo>
                <a:cubicBezTo>
                  <a:pt x="885" y="86"/>
                  <a:pt x="889" y="89"/>
                  <a:pt x="894" y="91"/>
                </a:cubicBezTo>
                <a:cubicBezTo>
                  <a:pt x="897" y="96"/>
                  <a:pt x="904" y="100"/>
                  <a:pt x="909" y="103"/>
                </a:cubicBezTo>
                <a:cubicBezTo>
                  <a:pt x="913" y="109"/>
                  <a:pt x="917" y="109"/>
                  <a:pt x="924" y="110"/>
                </a:cubicBezTo>
                <a:cubicBezTo>
                  <a:pt x="951" y="126"/>
                  <a:pt x="963" y="130"/>
                  <a:pt x="996" y="130"/>
                </a:cubicBezTo>
              </a:path>
            </a:pathLst>
          </a:custGeom>
          <a:noFill/>
          <a:ln w="1143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3" name="Freeform 11"/>
          <p:cNvSpPr>
            <a:spLocks/>
          </p:cNvSpPr>
          <p:nvPr/>
        </p:nvSpPr>
        <p:spPr bwMode="auto">
          <a:xfrm>
            <a:off x="9029701" y="3975100"/>
            <a:ext cx="2120900" cy="254000"/>
          </a:xfrm>
          <a:custGeom>
            <a:avLst/>
            <a:gdLst>
              <a:gd name="T0" fmla="*/ 0 w 1002"/>
              <a:gd name="T1" fmla="*/ 2147483647 h 160"/>
              <a:gd name="T2" fmla="*/ 2147483647 w 1002"/>
              <a:gd name="T3" fmla="*/ 2147483647 h 160"/>
              <a:gd name="T4" fmla="*/ 2147483647 w 1002"/>
              <a:gd name="T5" fmla="*/ 2147483647 h 160"/>
              <a:gd name="T6" fmla="*/ 2147483647 w 1002"/>
              <a:gd name="T7" fmla="*/ 2147483647 h 160"/>
              <a:gd name="T8" fmla="*/ 2147483647 w 1002"/>
              <a:gd name="T9" fmla="*/ 2147483647 h 160"/>
              <a:gd name="T10" fmla="*/ 2147483647 w 1002"/>
              <a:gd name="T11" fmla="*/ 2147483647 h 160"/>
              <a:gd name="T12" fmla="*/ 2147483647 w 1002"/>
              <a:gd name="T13" fmla="*/ 2147483647 h 160"/>
              <a:gd name="T14" fmla="*/ 2147483647 w 1002"/>
              <a:gd name="T15" fmla="*/ 2147483647 h 160"/>
              <a:gd name="T16" fmla="*/ 2147483647 w 1002"/>
              <a:gd name="T17" fmla="*/ 2147483647 h 160"/>
              <a:gd name="T18" fmla="*/ 2147483647 w 1002"/>
              <a:gd name="T19" fmla="*/ 2147483647 h 160"/>
              <a:gd name="T20" fmla="*/ 2147483647 w 1002"/>
              <a:gd name="T21" fmla="*/ 2147483647 h 160"/>
              <a:gd name="T22" fmla="*/ 2147483647 w 1002"/>
              <a:gd name="T23" fmla="*/ 2147483647 h 160"/>
              <a:gd name="T24" fmla="*/ 2147483647 w 1002"/>
              <a:gd name="T25" fmla="*/ 2147483647 h 160"/>
              <a:gd name="T26" fmla="*/ 2147483647 w 1002"/>
              <a:gd name="T27" fmla="*/ 2147483647 h 160"/>
              <a:gd name="T28" fmla="*/ 2147483647 w 1002"/>
              <a:gd name="T29" fmla="*/ 2147483647 h 160"/>
              <a:gd name="T30" fmla="*/ 2147483647 w 1002"/>
              <a:gd name="T31" fmla="*/ 2147483647 h 160"/>
              <a:gd name="T32" fmla="*/ 2147483647 w 1002"/>
              <a:gd name="T33" fmla="*/ 2147483647 h 160"/>
              <a:gd name="T34" fmla="*/ 2147483647 w 1002"/>
              <a:gd name="T35" fmla="*/ 2147483647 h 160"/>
              <a:gd name="T36" fmla="*/ 2147483647 w 1002"/>
              <a:gd name="T37" fmla="*/ 2147483647 h 160"/>
              <a:gd name="T38" fmla="*/ 2147483647 w 1002"/>
              <a:gd name="T39" fmla="*/ 2147483647 h 160"/>
              <a:gd name="T40" fmla="*/ 2147483647 w 1002"/>
              <a:gd name="T41" fmla="*/ 2147483647 h 160"/>
              <a:gd name="T42" fmla="*/ 2147483647 w 1002"/>
              <a:gd name="T43" fmla="*/ 2147483647 h 160"/>
              <a:gd name="T44" fmla="*/ 2147483647 w 1002"/>
              <a:gd name="T45" fmla="*/ 2147483647 h 160"/>
              <a:gd name="T46" fmla="*/ 2147483647 w 1002"/>
              <a:gd name="T47" fmla="*/ 2147483647 h 160"/>
              <a:gd name="T48" fmla="*/ 2147483647 w 1002"/>
              <a:gd name="T49" fmla="*/ 2147483647 h 160"/>
              <a:gd name="T50" fmla="*/ 2147483647 w 1002"/>
              <a:gd name="T51" fmla="*/ 2147483647 h 160"/>
              <a:gd name="T52" fmla="*/ 2147483647 w 1002"/>
              <a:gd name="T53" fmla="*/ 2147483647 h 160"/>
              <a:gd name="T54" fmla="*/ 2147483647 w 1002"/>
              <a:gd name="T55" fmla="*/ 2147483647 h 160"/>
              <a:gd name="T56" fmla="*/ 2147483647 w 1002"/>
              <a:gd name="T57" fmla="*/ 2147483647 h 160"/>
              <a:gd name="T58" fmla="*/ 2147483647 w 1002"/>
              <a:gd name="T59" fmla="*/ 2147483647 h 160"/>
              <a:gd name="T60" fmla="*/ 2147483647 w 1002"/>
              <a:gd name="T61" fmla="*/ 2147483647 h 160"/>
              <a:gd name="T62" fmla="*/ 2147483647 w 1002"/>
              <a:gd name="T63" fmla="*/ 2147483647 h 160"/>
              <a:gd name="T64" fmla="*/ 2147483647 w 1002"/>
              <a:gd name="T65" fmla="*/ 2147483647 h 160"/>
              <a:gd name="T66" fmla="*/ 2147483647 w 1002"/>
              <a:gd name="T67" fmla="*/ 2147483647 h 160"/>
              <a:gd name="T68" fmla="*/ 2147483647 w 1002"/>
              <a:gd name="T69" fmla="*/ 2147483647 h 160"/>
              <a:gd name="T70" fmla="*/ 2147483647 w 1002"/>
              <a:gd name="T71" fmla="*/ 0 h 160"/>
              <a:gd name="T72" fmla="*/ 2147483647 w 1002"/>
              <a:gd name="T73" fmla="*/ 2147483647 h 160"/>
              <a:gd name="T74" fmla="*/ 2147483647 w 1002"/>
              <a:gd name="T75" fmla="*/ 2147483647 h 160"/>
              <a:gd name="T76" fmla="*/ 2147483647 w 1002"/>
              <a:gd name="T77" fmla="*/ 2147483647 h 160"/>
              <a:gd name="T78" fmla="*/ 2147483647 w 1002"/>
              <a:gd name="T79" fmla="*/ 2147483647 h 160"/>
              <a:gd name="T80" fmla="*/ 2147483647 w 1002"/>
              <a:gd name="T81" fmla="*/ 2147483647 h 160"/>
              <a:gd name="T82" fmla="*/ 2147483647 w 1002"/>
              <a:gd name="T83" fmla="*/ 2147483647 h 16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002" h="160">
                <a:moveTo>
                  <a:pt x="0" y="91"/>
                </a:moveTo>
                <a:cubicBezTo>
                  <a:pt x="5" y="93"/>
                  <a:pt x="8" y="96"/>
                  <a:pt x="14" y="97"/>
                </a:cubicBezTo>
                <a:cubicBezTo>
                  <a:pt x="19" y="97"/>
                  <a:pt x="24" y="98"/>
                  <a:pt x="29" y="96"/>
                </a:cubicBezTo>
                <a:cubicBezTo>
                  <a:pt x="34" y="94"/>
                  <a:pt x="32" y="86"/>
                  <a:pt x="35" y="82"/>
                </a:cubicBezTo>
                <a:cubicBezTo>
                  <a:pt x="43" y="70"/>
                  <a:pt x="54" y="66"/>
                  <a:pt x="65" y="57"/>
                </a:cubicBezTo>
                <a:cubicBezTo>
                  <a:pt x="71" y="46"/>
                  <a:pt x="78" y="31"/>
                  <a:pt x="89" y="25"/>
                </a:cubicBezTo>
                <a:cubicBezTo>
                  <a:pt x="96" y="15"/>
                  <a:pt x="96" y="5"/>
                  <a:pt x="110" y="3"/>
                </a:cubicBezTo>
                <a:cubicBezTo>
                  <a:pt x="118" y="3"/>
                  <a:pt x="126" y="3"/>
                  <a:pt x="134" y="4"/>
                </a:cubicBezTo>
                <a:cubicBezTo>
                  <a:pt x="140" y="5"/>
                  <a:pt x="148" y="14"/>
                  <a:pt x="152" y="18"/>
                </a:cubicBezTo>
                <a:cubicBezTo>
                  <a:pt x="165" y="29"/>
                  <a:pt x="177" y="43"/>
                  <a:pt x="191" y="52"/>
                </a:cubicBezTo>
                <a:cubicBezTo>
                  <a:pt x="198" y="60"/>
                  <a:pt x="209" y="70"/>
                  <a:pt x="218" y="75"/>
                </a:cubicBezTo>
                <a:cubicBezTo>
                  <a:pt x="225" y="84"/>
                  <a:pt x="230" y="87"/>
                  <a:pt x="239" y="93"/>
                </a:cubicBezTo>
                <a:cubicBezTo>
                  <a:pt x="243" y="99"/>
                  <a:pt x="249" y="101"/>
                  <a:pt x="255" y="105"/>
                </a:cubicBezTo>
                <a:cubicBezTo>
                  <a:pt x="272" y="117"/>
                  <a:pt x="290" y="136"/>
                  <a:pt x="311" y="139"/>
                </a:cubicBezTo>
                <a:cubicBezTo>
                  <a:pt x="324" y="149"/>
                  <a:pt x="344" y="152"/>
                  <a:pt x="360" y="154"/>
                </a:cubicBezTo>
                <a:cubicBezTo>
                  <a:pt x="368" y="157"/>
                  <a:pt x="376" y="159"/>
                  <a:pt x="384" y="160"/>
                </a:cubicBezTo>
                <a:cubicBezTo>
                  <a:pt x="404" y="159"/>
                  <a:pt x="403" y="160"/>
                  <a:pt x="413" y="147"/>
                </a:cubicBezTo>
                <a:cubicBezTo>
                  <a:pt x="416" y="132"/>
                  <a:pt x="425" y="125"/>
                  <a:pt x="437" y="118"/>
                </a:cubicBezTo>
                <a:cubicBezTo>
                  <a:pt x="443" y="110"/>
                  <a:pt x="441" y="120"/>
                  <a:pt x="432" y="121"/>
                </a:cubicBezTo>
                <a:cubicBezTo>
                  <a:pt x="433" y="115"/>
                  <a:pt x="434" y="97"/>
                  <a:pt x="434" y="103"/>
                </a:cubicBezTo>
                <a:cubicBezTo>
                  <a:pt x="434" y="140"/>
                  <a:pt x="437" y="144"/>
                  <a:pt x="429" y="130"/>
                </a:cubicBezTo>
                <a:cubicBezTo>
                  <a:pt x="428" y="122"/>
                  <a:pt x="438" y="109"/>
                  <a:pt x="438" y="109"/>
                </a:cubicBezTo>
                <a:cubicBezTo>
                  <a:pt x="439" y="97"/>
                  <a:pt x="437" y="83"/>
                  <a:pt x="449" y="76"/>
                </a:cubicBezTo>
                <a:cubicBezTo>
                  <a:pt x="453" y="70"/>
                  <a:pt x="453" y="67"/>
                  <a:pt x="461" y="66"/>
                </a:cubicBezTo>
                <a:cubicBezTo>
                  <a:pt x="467" y="63"/>
                  <a:pt x="472" y="61"/>
                  <a:pt x="479" y="60"/>
                </a:cubicBezTo>
                <a:cubicBezTo>
                  <a:pt x="491" y="61"/>
                  <a:pt x="491" y="62"/>
                  <a:pt x="500" y="66"/>
                </a:cubicBezTo>
                <a:cubicBezTo>
                  <a:pt x="509" y="75"/>
                  <a:pt x="524" y="83"/>
                  <a:pt x="536" y="85"/>
                </a:cubicBezTo>
                <a:cubicBezTo>
                  <a:pt x="543" y="88"/>
                  <a:pt x="551" y="90"/>
                  <a:pt x="558" y="91"/>
                </a:cubicBezTo>
                <a:cubicBezTo>
                  <a:pt x="577" y="99"/>
                  <a:pt x="602" y="106"/>
                  <a:pt x="623" y="109"/>
                </a:cubicBezTo>
                <a:cubicBezTo>
                  <a:pt x="629" y="109"/>
                  <a:pt x="635" y="110"/>
                  <a:pt x="641" y="108"/>
                </a:cubicBezTo>
                <a:cubicBezTo>
                  <a:pt x="643" y="107"/>
                  <a:pt x="649" y="96"/>
                  <a:pt x="650" y="94"/>
                </a:cubicBezTo>
                <a:cubicBezTo>
                  <a:pt x="658" y="82"/>
                  <a:pt x="667" y="74"/>
                  <a:pt x="677" y="66"/>
                </a:cubicBezTo>
                <a:cubicBezTo>
                  <a:pt x="686" y="51"/>
                  <a:pt x="686" y="33"/>
                  <a:pt x="707" y="30"/>
                </a:cubicBezTo>
                <a:cubicBezTo>
                  <a:pt x="712" y="27"/>
                  <a:pt x="716" y="24"/>
                  <a:pt x="722" y="22"/>
                </a:cubicBezTo>
                <a:cubicBezTo>
                  <a:pt x="728" y="17"/>
                  <a:pt x="739" y="13"/>
                  <a:pt x="746" y="12"/>
                </a:cubicBezTo>
                <a:cubicBezTo>
                  <a:pt x="754" y="8"/>
                  <a:pt x="761" y="2"/>
                  <a:pt x="770" y="0"/>
                </a:cubicBezTo>
                <a:cubicBezTo>
                  <a:pt x="806" y="1"/>
                  <a:pt x="792" y="0"/>
                  <a:pt x="812" y="12"/>
                </a:cubicBezTo>
                <a:cubicBezTo>
                  <a:pt x="816" y="17"/>
                  <a:pt x="822" y="27"/>
                  <a:pt x="822" y="27"/>
                </a:cubicBezTo>
                <a:cubicBezTo>
                  <a:pt x="825" y="44"/>
                  <a:pt x="834" y="55"/>
                  <a:pt x="851" y="58"/>
                </a:cubicBezTo>
                <a:cubicBezTo>
                  <a:pt x="855" y="64"/>
                  <a:pt x="862" y="69"/>
                  <a:pt x="869" y="70"/>
                </a:cubicBezTo>
                <a:cubicBezTo>
                  <a:pt x="883" y="82"/>
                  <a:pt x="900" y="77"/>
                  <a:pt x="920" y="78"/>
                </a:cubicBezTo>
                <a:cubicBezTo>
                  <a:pt x="951" y="94"/>
                  <a:pt x="961" y="94"/>
                  <a:pt x="1002" y="94"/>
                </a:cubicBezTo>
              </a:path>
            </a:pathLst>
          </a:custGeom>
          <a:noFill/>
          <a:ln w="1143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4" name="Freeform 12"/>
          <p:cNvSpPr>
            <a:spLocks/>
          </p:cNvSpPr>
          <p:nvPr/>
        </p:nvSpPr>
        <p:spPr bwMode="auto">
          <a:xfrm>
            <a:off x="11144252" y="4100514"/>
            <a:ext cx="334433" cy="33337"/>
          </a:xfrm>
          <a:custGeom>
            <a:avLst/>
            <a:gdLst>
              <a:gd name="T0" fmla="*/ 0 w 158"/>
              <a:gd name="T1" fmla="*/ 2147483647 h 21"/>
              <a:gd name="T2" fmla="*/ 2147483647 w 158"/>
              <a:gd name="T3" fmla="*/ 2147483647 h 21"/>
              <a:gd name="T4" fmla="*/ 2147483647 w 158"/>
              <a:gd name="T5" fmla="*/ 2147483647 h 21"/>
              <a:gd name="T6" fmla="*/ 2147483647 w 158"/>
              <a:gd name="T7" fmla="*/ 2147483647 h 21"/>
              <a:gd name="T8" fmla="*/ 2147483647 w 158"/>
              <a:gd name="T9" fmla="*/ 2147483647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" h="21">
                <a:moveTo>
                  <a:pt x="0" y="21"/>
                </a:moveTo>
                <a:cubicBezTo>
                  <a:pt x="34" y="18"/>
                  <a:pt x="30" y="18"/>
                  <a:pt x="84" y="17"/>
                </a:cubicBezTo>
                <a:cubicBezTo>
                  <a:pt x="89" y="16"/>
                  <a:pt x="94" y="17"/>
                  <a:pt x="98" y="15"/>
                </a:cubicBezTo>
                <a:cubicBezTo>
                  <a:pt x="105" y="13"/>
                  <a:pt x="98" y="4"/>
                  <a:pt x="113" y="2"/>
                </a:cubicBezTo>
                <a:cubicBezTo>
                  <a:pt x="118" y="0"/>
                  <a:pt x="154" y="3"/>
                  <a:pt x="158" y="3"/>
                </a:cubicBezTo>
              </a:path>
            </a:pathLst>
          </a:custGeom>
          <a:noFill/>
          <a:ln w="1143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5" name="AutoShape 13"/>
          <p:cNvSpPr>
            <a:spLocks noChangeArrowheads="1"/>
          </p:cNvSpPr>
          <p:nvPr/>
        </p:nvSpPr>
        <p:spPr bwMode="auto">
          <a:xfrm>
            <a:off x="1117600" y="2133600"/>
            <a:ext cx="1727200" cy="1524000"/>
          </a:xfrm>
          <a:prstGeom prst="downArrow">
            <a:avLst>
              <a:gd name="adj1" fmla="val 50000"/>
              <a:gd name="adj2" fmla="val 2941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8686" name="Freeform 14"/>
          <p:cNvSpPr>
            <a:spLocks/>
          </p:cNvSpPr>
          <p:nvPr/>
        </p:nvSpPr>
        <p:spPr bwMode="auto">
          <a:xfrm>
            <a:off x="2108200" y="5029200"/>
            <a:ext cx="298451" cy="1022350"/>
          </a:xfrm>
          <a:custGeom>
            <a:avLst/>
            <a:gdLst>
              <a:gd name="T0" fmla="*/ 0 w 141"/>
              <a:gd name="T1" fmla="*/ 2147483647 h 516"/>
              <a:gd name="T2" fmla="*/ 2147483647 w 141"/>
              <a:gd name="T3" fmla="*/ 2147483647 h 516"/>
              <a:gd name="T4" fmla="*/ 2147483647 w 141"/>
              <a:gd name="T5" fmla="*/ 2147483647 h 516"/>
              <a:gd name="T6" fmla="*/ 2147483647 w 141"/>
              <a:gd name="T7" fmla="*/ 2147483647 h 516"/>
              <a:gd name="T8" fmla="*/ 2147483647 w 141"/>
              <a:gd name="T9" fmla="*/ 2147483647 h 516"/>
              <a:gd name="T10" fmla="*/ 2147483647 w 141"/>
              <a:gd name="T11" fmla="*/ 2147483647 h 516"/>
              <a:gd name="T12" fmla="*/ 2147483647 w 141"/>
              <a:gd name="T13" fmla="*/ 2147483647 h 516"/>
              <a:gd name="T14" fmla="*/ 2147483647 w 141"/>
              <a:gd name="T15" fmla="*/ 2147483647 h 516"/>
              <a:gd name="T16" fmla="*/ 2147483647 w 141"/>
              <a:gd name="T17" fmla="*/ 2147483647 h 516"/>
              <a:gd name="T18" fmla="*/ 2147483647 w 141"/>
              <a:gd name="T19" fmla="*/ 2147483647 h 516"/>
              <a:gd name="T20" fmla="*/ 2147483647 w 141"/>
              <a:gd name="T21" fmla="*/ 2147483647 h 516"/>
              <a:gd name="T22" fmla="*/ 2147483647 w 141"/>
              <a:gd name="T23" fmla="*/ 2147483647 h 516"/>
              <a:gd name="T24" fmla="*/ 2147483647 w 141"/>
              <a:gd name="T25" fmla="*/ 2147483647 h 516"/>
              <a:gd name="T26" fmla="*/ 2147483647 w 141"/>
              <a:gd name="T27" fmla="*/ 2147483647 h 516"/>
              <a:gd name="T28" fmla="*/ 2147483647 w 141"/>
              <a:gd name="T29" fmla="*/ 2147483647 h 516"/>
              <a:gd name="T30" fmla="*/ 2147483647 w 141"/>
              <a:gd name="T31" fmla="*/ 2147483647 h 516"/>
              <a:gd name="T32" fmla="*/ 2147483647 w 141"/>
              <a:gd name="T33" fmla="*/ 2147483647 h 516"/>
              <a:gd name="T34" fmla="*/ 2147483647 w 141"/>
              <a:gd name="T35" fmla="*/ 2147483647 h 516"/>
              <a:gd name="T36" fmla="*/ 2147483647 w 141"/>
              <a:gd name="T37" fmla="*/ 2147483647 h 516"/>
              <a:gd name="T38" fmla="*/ 2147483647 w 141"/>
              <a:gd name="T39" fmla="*/ 0 h 51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41" h="516">
                <a:moveTo>
                  <a:pt x="0" y="516"/>
                </a:moveTo>
                <a:cubicBezTo>
                  <a:pt x="6" y="513"/>
                  <a:pt x="13" y="511"/>
                  <a:pt x="20" y="510"/>
                </a:cubicBezTo>
                <a:cubicBezTo>
                  <a:pt x="28" y="506"/>
                  <a:pt x="29" y="497"/>
                  <a:pt x="36" y="492"/>
                </a:cubicBezTo>
                <a:cubicBezTo>
                  <a:pt x="40" y="483"/>
                  <a:pt x="42" y="476"/>
                  <a:pt x="48" y="468"/>
                </a:cubicBezTo>
                <a:cubicBezTo>
                  <a:pt x="50" y="462"/>
                  <a:pt x="52" y="458"/>
                  <a:pt x="56" y="453"/>
                </a:cubicBezTo>
                <a:cubicBezTo>
                  <a:pt x="57" y="447"/>
                  <a:pt x="60" y="444"/>
                  <a:pt x="62" y="439"/>
                </a:cubicBezTo>
                <a:cubicBezTo>
                  <a:pt x="63" y="432"/>
                  <a:pt x="64" y="427"/>
                  <a:pt x="68" y="421"/>
                </a:cubicBezTo>
                <a:cubicBezTo>
                  <a:pt x="69" y="415"/>
                  <a:pt x="72" y="412"/>
                  <a:pt x="74" y="406"/>
                </a:cubicBezTo>
                <a:cubicBezTo>
                  <a:pt x="72" y="383"/>
                  <a:pt x="71" y="381"/>
                  <a:pt x="80" y="363"/>
                </a:cubicBezTo>
                <a:cubicBezTo>
                  <a:pt x="83" y="350"/>
                  <a:pt x="81" y="337"/>
                  <a:pt x="86" y="325"/>
                </a:cubicBezTo>
                <a:cubicBezTo>
                  <a:pt x="87" y="319"/>
                  <a:pt x="89" y="313"/>
                  <a:pt x="90" y="307"/>
                </a:cubicBezTo>
                <a:cubicBezTo>
                  <a:pt x="88" y="289"/>
                  <a:pt x="86" y="273"/>
                  <a:pt x="92" y="256"/>
                </a:cubicBezTo>
                <a:cubicBezTo>
                  <a:pt x="93" y="246"/>
                  <a:pt x="95" y="237"/>
                  <a:pt x="98" y="228"/>
                </a:cubicBezTo>
                <a:cubicBezTo>
                  <a:pt x="99" y="218"/>
                  <a:pt x="100" y="207"/>
                  <a:pt x="104" y="198"/>
                </a:cubicBezTo>
                <a:cubicBezTo>
                  <a:pt x="105" y="187"/>
                  <a:pt x="105" y="175"/>
                  <a:pt x="110" y="165"/>
                </a:cubicBezTo>
                <a:cubicBezTo>
                  <a:pt x="111" y="154"/>
                  <a:pt x="114" y="144"/>
                  <a:pt x="116" y="133"/>
                </a:cubicBezTo>
                <a:cubicBezTo>
                  <a:pt x="117" y="118"/>
                  <a:pt x="115" y="101"/>
                  <a:pt x="122" y="87"/>
                </a:cubicBezTo>
                <a:cubicBezTo>
                  <a:pt x="123" y="64"/>
                  <a:pt x="121" y="68"/>
                  <a:pt x="128" y="54"/>
                </a:cubicBezTo>
                <a:cubicBezTo>
                  <a:pt x="129" y="21"/>
                  <a:pt x="118" y="14"/>
                  <a:pt x="138" y="4"/>
                </a:cubicBezTo>
                <a:cubicBezTo>
                  <a:pt x="139" y="3"/>
                  <a:pt x="141" y="0"/>
                  <a:pt x="141" y="0"/>
                </a:cubicBezTo>
              </a:path>
            </a:pathLst>
          </a:custGeom>
          <a:noFill/>
          <a:ln w="1143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7" name="Freeform 15"/>
          <p:cNvSpPr>
            <a:spLocks/>
          </p:cNvSpPr>
          <p:nvPr/>
        </p:nvSpPr>
        <p:spPr bwMode="auto">
          <a:xfrm>
            <a:off x="2468034" y="3921125"/>
            <a:ext cx="232833" cy="971550"/>
          </a:xfrm>
          <a:custGeom>
            <a:avLst/>
            <a:gdLst>
              <a:gd name="T0" fmla="*/ 0 w 110"/>
              <a:gd name="T1" fmla="*/ 2147483647 h 612"/>
              <a:gd name="T2" fmla="*/ 2147483647 w 110"/>
              <a:gd name="T3" fmla="*/ 2147483647 h 612"/>
              <a:gd name="T4" fmla="*/ 2147483647 w 110"/>
              <a:gd name="T5" fmla="*/ 2147483647 h 612"/>
              <a:gd name="T6" fmla="*/ 2147483647 w 110"/>
              <a:gd name="T7" fmla="*/ 2147483647 h 612"/>
              <a:gd name="T8" fmla="*/ 2147483647 w 110"/>
              <a:gd name="T9" fmla="*/ 2147483647 h 612"/>
              <a:gd name="T10" fmla="*/ 2147483647 w 110"/>
              <a:gd name="T11" fmla="*/ 2147483647 h 612"/>
              <a:gd name="T12" fmla="*/ 2147483647 w 110"/>
              <a:gd name="T13" fmla="*/ 2147483647 h 612"/>
              <a:gd name="T14" fmla="*/ 2147483647 w 110"/>
              <a:gd name="T15" fmla="*/ 2147483647 h 612"/>
              <a:gd name="T16" fmla="*/ 2147483647 w 110"/>
              <a:gd name="T17" fmla="*/ 2147483647 h 612"/>
              <a:gd name="T18" fmla="*/ 2147483647 w 110"/>
              <a:gd name="T19" fmla="*/ 2147483647 h 612"/>
              <a:gd name="T20" fmla="*/ 2147483647 w 110"/>
              <a:gd name="T21" fmla="*/ 2147483647 h 612"/>
              <a:gd name="T22" fmla="*/ 2147483647 w 110"/>
              <a:gd name="T23" fmla="*/ 2147483647 h 612"/>
              <a:gd name="T24" fmla="*/ 2147483647 w 110"/>
              <a:gd name="T25" fmla="*/ 2147483647 h 612"/>
              <a:gd name="T26" fmla="*/ 2147483647 w 110"/>
              <a:gd name="T27" fmla="*/ 2147483647 h 612"/>
              <a:gd name="T28" fmla="*/ 2147483647 w 110"/>
              <a:gd name="T29" fmla="*/ 2147483647 h 612"/>
              <a:gd name="T30" fmla="*/ 2147483647 w 110"/>
              <a:gd name="T31" fmla="*/ 0 h 61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10" h="612">
                <a:moveTo>
                  <a:pt x="0" y="612"/>
                </a:moveTo>
                <a:cubicBezTo>
                  <a:pt x="1" y="596"/>
                  <a:pt x="0" y="592"/>
                  <a:pt x="4" y="580"/>
                </a:cubicBezTo>
                <a:cubicBezTo>
                  <a:pt x="5" y="576"/>
                  <a:pt x="8" y="568"/>
                  <a:pt x="8" y="568"/>
                </a:cubicBezTo>
                <a:cubicBezTo>
                  <a:pt x="9" y="558"/>
                  <a:pt x="9" y="548"/>
                  <a:pt x="10" y="538"/>
                </a:cubicBezTo>
                <a:cubicBezTo>
                  <a:pt x="11" y="530"/>
                  <a:pt x="18" y="514"/>
                  <a:pt x="18" y="514"/>
                </a:cubicBezTo>
                <a:cubicBezTo>
                  <a:pt x="19" y="496"/>
                  <a:pt x="18" y="478"/>
                  <a:pt x="20" y="460"/>
                </a:cubicBezTo>
                <a:cubicBezTo>
                  <a:pt x="21" y="453"/>
                  <a:pt x="28" y="442"/>
                  <a:pt x="28" y="442"/>
                </a:cubicBezTo>
                <a:cubicBezTo>
                  <a:pt x="29" y="432"/>
                  <a:pt x="29" y="422"/>
                  <a:pt x="30" y="412"/>
                </a:cubicBezTo>
                <a:cubicBezTo>
                  <a:pt x="31" y="408"/>
                  <a:pt x="34" y="400"/>
                  <a:pt x="34" y="400"/>
                </a:cubicBezTo>
                <a:cubicBezTo>
                  <a:pt x="35" y="386"/>
                  <a:pt x="37" y="375"/>
                  <a:pt x="40" y="362"/>
                </a:cubicBezTo>
                <a:cubicBezTo>
                  <a:pt x="41" y="341"/>
                  <a:pt x="44" y="324"/>
                  <a:pt x="48" y="304"/>
                </a:cubicBezTo>
                <a:cubicBezTo>
                  <a:pt x="51" y="267"/>
                  <a:pt x="61" y="231"/>
                  <a:pt x="66" y="194"/>
                </a:cubicBezTo>
                <a:cubicBezTo>
                  <a:pt x="67" y="153"/>
                  <a:pt x="69" y="113"/>
                  <a:pt x="82" y="74"/>
                </a:cubicBezTo>
                <a:cubicBezTo>
                  <a:pt x="83" y="63"/>
                  <a:pt x="92" y="36"/>
                  <a:pt x="98" y="24"/>
                </a:cubicBezTo>
                <a:cubicBezTo>
                  <a:pt x="108" y="5"/>
                  <a:pt x="96" y="37"/>
                  <a:pt x="106" y="6"/>
                </a:cubicBezTo>
                <a:cubicBezTo>
                  <a:pt x="107" y="4"/>
                  <a:pt x="110" y="0"/>
                  <a:pt x="110" y="0"/>
                </a:cubicBezTo>
              </a:path>
            </a:pathLst>
          </a:custGeom>
          <a:noFill/>
          <a:ln w="1143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8" name="Freeform 16"/>
          <p:cNvSpPr>
            <a:spLocks/>
          </p:cNvSpPr>
          <p:nvPr/>
        </p:nvSpPr>
        <p:spPr bwMode="auto">
          <a:xfrm>
            <a:off x="2391833" y="4857751"/>
            <a:ext cx="76200" cy="187325"/>
          </a:xfrm>
          <a:custGeom>
            <a:avLst/>
            <a:gdLst>
              <a:gd name="T0" fmla="*/ 0 w 36"/>
              <a:gd name="T1" fmla="*/ 2147483647 h 118"/>
              <a:gd name="T2" fmla="*/ 2147483647 w 36"/>
              <a:gd name="T3" fmla="*/ 2147483647 h 118"/>
              <a:gd name="T4" fmla="*/ 2147483647 w 36"/>
              <a:gd name="T5" fmla="*/ 2147483647 h 118"/>
              <a:gd name="T6" fmla="*/ 2147483647 w 36"/>
              <a:gd name="T7" fmla="*/ 0 h 11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6" h="118">
                <a:moveTo>
                  <a:pt x="0" y="118"/>
                </a:moveTo>
                <a:cubicBezTo>
                  <a:pt x="10" y="99"/>
                  <a:pt x="4" y="76"/>
                  <a:pt x="20" y="60"/>
                </a:cubicBezTo>
                <a:cubicBezTo>
                  <a:pt x="25" y="46"/>
                  <a:pt x="22" y="52"/>
                  <a:pt x="28" y="42"/>
                </a:cubicBezTo>
                <a:cubicBezTo>
                  <a:pt x="29" y="37"/>
                  <a:pt x="29" y="0"/>
                  <a:pt x="36" y="0"/>
                </a:cubicBezTo>
              </a:path>
            </a:pathLst>
          </a:custGeom>
          <a:noFill/>
          <a:ln w="1143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9" name="Freeform 17"/>
          <p:cNvSpPr>
            <a:spLocks/>
          </p:cNvSpPr>
          <p:nvPr/>
        </p:nvSpPr>
        <p:spPr bwMode="auto">
          <a:xfrm>
            <a:off x="2717800" y="3571876"/>
            <a:ext cx="1490133" cy="1120775"/>
          </a:xfrm>
          <a:custGeom>
            <a:avLst/>
            <a:gdLst>
              <a:gd name="T0" fmla="*/ 0 w 704"/>
              <a:gd name="T1" fmla="*/ 2147483647 h 706"/>
              <a:gd name="T2" fmla="*/ 2147483647 w 704"/>
              <a:gd name="T3" fmla="*/ 2147483647 h 706"/>
              <a:gd name="T4" fmla="*/ 2147483647 w 704"/>
              <a:gd name="T5" fmla="*/ 2147483647 h 706"/>
              <a:gd name="T6" fmla="*/ 2147483647 w 704"/>
              <a:gd name="T7" fmla="*/ 2147483647 h 706"/>
              <a:gd name="T8" fmla="*/ 2147483647 w 704"/>
              <a:gd name="T9" fmla="*/ 2147483647 h 706"/>
              <a:gd name="T10" fmla="*/ 2147483647 w 704"/>
              <a:gd name="T11" fmla="*/ 2147483647 h 706"/>
              <a:gd name="T12" fmla="*/ 2147483647 w 704"/>
              <a:gd name="T13" fmla="*/ 2147483647 h 706"/>
              <a:gd name="T14" fmla="*/ 2147483647 w 704"/>
              <a:gd name="T15" fmla="*/ 2147483647 h 706"/>
              <a:gd name="T16" fmla="*/ 2147483647 w 704"/>
              <a:gd name="T17" fmla="*/ 2147483647 h 706"/>
              <a:gd name="T18" fmla="*/ 2147483647 w 704"/>
              <a:gd name="T19" fmla="*/ 2147483647 h 706"/>
              <a:gd name="T20" fmla="*/ 2147483647 w 704"/>
              <a:gd name="T21" fmla="*/ 2147483647 h 706"/>
              <a:gd name="T22" fmla="*/ 2147483647 w 704"/>
              <a:gd name="T23" fmla="*/ 2147483647 h 706"/>
              <a:gd name="T24" fmla="*/ 2147483647 w 704"/>
              <a:gd name="T25" fmla="*/ 0 h 706"/>
              <a:gd name="T26" fmla="*/ 2147483647 w 704"/>
              <a:gd name="T27" fmla="*/ 2147483647 h 706"/>
              <a:gd name="T28" fmla="*/ 2147483647 w 704"/>
              <a:gd name="T29" fmla="*/ 2147483647 h 706"/>
              <a:gd name="T30" fmla="*/ 2147483647 w 704"/>
              <a:gd name="T31" fmla="*/ 2147483647 h 706"/>
              <a:gd name="T32" fmla="*/ 2147483647 w 704"/>
              <a:gd name="T33" fmla="*/ 2147483647 h 706"/>
              <a:gd name="T34" fmla="*/ 2147483647 w 704"/>
              <a:gd name="T35" fmla="*/ 2147483647 h 706"/>
              <a:gd name="T36" fmla="*/ 2147483647 w 704"/>
              <a:gd name="T37" fmla="*/ 2147483647 h 706"/>
              <a:gd name="T38" fmla="*/ 2147483647 w 704"/>
              <a:gd name="T39" fmla="*/ 2147483647 h 706"/>
              <a:gd name="T40" fmla="*/ 2147483647 w 704"/>
              <a:gd name="T41" fmla="*/ 2147483647 h 706"/>
              <a:gd name="T42" fmla="*/ 2147483647 w 704"/>
              <a:gd name="T43" fmla="*/ 2147483647 h 706"/>
              <a:gd name="T44" fmla="*/ 2147483647 w 704"/>
              <a:gd name="T45" fmla="*/ 2147483647 h 706"/>
              <a:gd name="T46" fmla="*/ 2147483647 w 704"/>
              <a:gd name="T47" fmla="*/ 2147483647 h 706"/>
              <a:gd name="T48" fmla="*/ 2147483647 w 704"/>
              <a:gd name="T49" fmla="*/ 2147483647 h 706"/>
              <a:gd name="T50" fmla="*/ 2147483647 w 704"/>
              <a:gd name="T51" fmla="*/ 2147483647 h 706"/>
              <a:gd name="T52" fmla="*/ 2147483647 w 704"/>
              <a:gd name="T53" fmla="*/ 2147483647 h 706"/>
              <a:gd name="T54" fmla="*/ 2147483647 w 704"/>
              <a:gd name="T55" fmla="*/ 2147483647 h 706"/>
              <a:gd name="T56" fmla="*/ 2147483647 w 704"/>
              <a:gd name="T57" fmla="*/ 2147483647 h 706"/>
              <a:gd name="T58" fmla="*/ 2147483647 w 704"/>
              <a:gd name="T59" fmla="*/ 2147483647 h 70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704" h="706">
                <a:moveTo>
                  <a:pt x="0" y="208"/>
                </a:moveTo>
                <a:cubicBezTo>
                  <a:pt x="2" y="196"/>
                  <a:pt x="2" y="193"/>
                  <a:pt x="12" y="186"/>
                </a:cubicBezTo>
                <a:cubicBezTo>
                  <a:pt x="13" y="183"/>
                  <a:pt x="23" y="156"/>
                  <a:pt x="24" y="156"/>
                </a:cubicBezTo>
                <a:cubicBezTo>
                  <a:pt x="28" y="153"/>
                  <a:pt x="36" y="148"/>
                  <a:pt x="36" y="148"/>
                </a:cubicBezTo>
                <a:cubicBezTo>
                  <a:pt x="39" y="139"/>
                  <a:pt x="37" y="133"/>
                  <a:pt x="46" y="130"/>
                </a:cubicBezTo>
                <a:cubicBezTo>
                  <a:pt x="53" y="123"/>
                  <a:pt x="57" y="111"/>
                  <a:pt x="64" y="106"/>
                </a:cubicBezTo>
                <a:cubicBezTo>
                  <a:pt x="68" y="103"/>
                  <a:pt x="76" y="98"/>
                  <a:pt x="76" y="98"/>
                </a:cubicBezTo>
                <a:cubicBezTo>
                  <a:pt x="81" y="91"/>
                  <a:pt x="85" y="91"/>
                  <a:pt x="92" y="86"/>
                </a:cubicBezTo>
                <a:cubicBezTo>
                  <a:pt x="99" y="76"/>
                  <a:pt x="94" y="81"/>
                  <a:pt x="108" y="72"/>
                </a:cubicBezTo>
                <a:cubicBezTo>
                  <a:pt x="110" y="71"/>
                  <a:pt x="114" y="68"/>
                  <a:pt x="114" y="68"/>
                </a:cubicBezTo>
                <a:cubicBezTo>
                  <a:pt x="124" y="53"/>
                  <a:pt x="136" y="52"/>
                  <a:pt x="154" y="50"/>
                </a:cubicBezTo>
                <a:cubicBezTo>
                  <a:pt x="169" y="28"/>
                  <a:pt x="179" y="28"/>
                  <a:pt x="204" y="22"/>
                </a:cubicBezTo>
                <a:cubicBezTo>
                  <a:pt x="230" y="5"/>
                  <a:pt x="227" y="5"/>
                  <a:pt x="262" y="0"/>
                </a:cubicBezTo>
                <a:cubicBezTo>
                  <a:pt x="279" y="1"/>
                  <a:pt x="297" y="1"/>
                  <a:pt x="314" y="2"/>
                </a:cubicBezTo>
                <a:cubicBezTo>
                  <a:pt x="323" y="3"/>
                  <a:pt x="340" y="12"/>
                  <a:pt x="340" y="12"/>
                </a:cubicBezTo>
                <a:cubicBezTo>
                  <a:pt x="345" y="27"/>
                  <a:pt x="376" y="25"/>
                  <a:pt x="390" y="30"/>
                </a:cubicBezTo>
                <a:cubicBezTo>
                  <a:pt x="394" y="41"/>
                  <a:pt x="402" y="41"/>
                  <a:pt x="412" y="44"/>
                </a:cubicBezTo>
                <a:cubicBezTo>
                  <a:pt x="425" y="52"/>
                  <a:pt x="433" y="64"/>
                  <a:pt x="448" y="68"/>
                </a:cubicBezTo>
                <a:cubicBezTo>
                  <a:pt x="456" y="81"/>
                  <a:pt x="477" y="91"/>
                  <a:pt x="490" y="100"/>
                </a:cubicBezTo>
                <a:cubicBezTo>
                  <a:pt x="495" y="107"/>
                  <a:pt x="495" y="111"/>
                  <a:pt x="502" y="116"/>
                </a:cubicBezTo>
                <a:cubicBezTo>
                  <a:pt x="505" y="125"/>
                  <a:pt x="509" y="133"/>
                  <a:pt x="516" y="140"/>
                </a:cubicBezTo>
                <a:cubicBezTo>
                  <a:pt x="518" y="146"/>
                  <a:pt x="526" y="154"/>
                  <a:pt x="532" y="156"/>
                </a:cubicBezTo>
                <a:cubicBezTo>
                  <a:pt x="537" y="164"/>
                  <a:pt x="543" y="173"/>
                  <a:pt x="550" y="178"/>
                </a:cubicBezTo>
                <a:cubicBezTo>
                  <a:pt x="555" y="192"/>
                  <a:pt x="558" y="202"/>
                  <a:pt x="566" y="214"/>
                </a:cubicBezTo>
                <a:cubicBezTo>
                  <a:pt x="570" y="219"/>
                  <a:pt x="572" y="232"/>
                  <a:pt x="572" y="232"/>
                </a:cubicBezTo>
                <a:cubicBezTo>
                  <a:pt x="575" y="252"/>
                  <a:pt x="581" y="271"/>
                  <a:pt x="592" y="288"/>
                </a:cubicBezTo>
                <a:cubicBezTo>
                  <a:pt x="594" y="311"/>
                  <a:pt x="600" y="331"/>
                  <a:pt x="604" y="354"/>
                </a:cubicBezTo>
                <a:cubicBezTo>
                  <a:pt x="610" y="388"/>
                  <a:pt x="615" y="423"/>
                  <a:pt x="626" y="456"/>
                </a:cubicBezTo>
                <a:cubicBezTo>
                  <a:pt x="637" y="488"/>
                  <a:pt x="652" y="519"/>
                  <a:pt x="660" y="552"/>
                </a:cubicBezTo>
                <a:cubicBezTo>
                  <a:pt x="673" y="603"/>
                  <a:pt x="680" y="659"/>
                  <a:pt x="704" y="706"/>
                </a:cubicBezTo>
              </a:path>
            </a:pathLst>
          </a:custGeom>
          <a:noFill/>
          <a:ln w="1143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90" name="Freeform 18"/>
          <p:cNvSpPr>
            <a:spLocks/>
          </p:cNvSpPr>
          <p:nvPr/>
        </p:nvSpPr>
        <p:spPr bwMode="auto">
          <a:xfrm>
            <a:off x="4203700" y="4695826"/>
            <a:ext cx="431800" cy="987425"/>
          </a:xfrm>
          <a:custGeom>
            <a:avLst/>
            <a:gdLst>
              <a:gd name="T0" fmla="*/ 0 w 204"/>
              <a:gd name="T1" fmla="*/ 0 h 622"/>
              <a:gd name="T2" fmla="*/ 2147483647 w 204"/>
              <a:gd name="T3" fmla="*/ 2147483647 h 622"/>
              <a:gd name="T4" fmla="*/ 2147483647 w 204"/>
              <a:gd name="T5" fmla="*/ 2147483647 h 622"/>
              <a:gd name="T6" fmla="*/ 2147483647 w 204"/>
              <a:gd name="T7" fmla="*/ 2147483647 h 622"/>
              <a:gd name="T8" fmla="*/ 2147483647 w 204"/>
              <a:gd name="T9" fmla="*/ 2147483647 h 622"/>
              <a:gd name="T10" fmla="*/ 2147483647 w 204"/>
              <a:gd name="T11" fmla="*/ 2147483647 h 622"/>
              <a:gd name="T12" fmla="*/ 2147483647 w 204"/>
              <a:gd name="T13" fmla="*/ 2147483647 h 622"/>
              <a:gd name="T14" fmla="*/ 2147483647 w 204"/>
              <a:gd name="T15" fmla="*/ 2147483647 h 622"/>
              <a:gd name="T16" fmla="*/ 2147483647 w 204"/>
              <a:gd name="T17" fmla="*/ 2147483647 h 622"/>
              <a:gd name="T18" fmla="*/ 2147483647 w 204"/>
              <a:gd name="T19" fmla="*/ 2147483647 h 622"/>
              <a:gd name="T20" fmla="*/ 2147483647 w 204"/>
              <a:gd name="T21" fmla="*/ 2147483647 h 622"/>
              <a:gd name="T22" fmla="*/ 2147483647 w 204"/>
              <a:gd name="T23" fmla="*/ 2147483647 h 622"/>
              <a:gd name="T24" fmla="*/ 2147483647 w 204"/>
              <a:gd name="T25" fmla="*/ 2147483647 h 622"/>
              <a:gd name="T26" fmla="*/ 2147483647 w 204"/>
              <a:gd name="T27" fmla="*/ 2147483647 h 622"/>
              <a:gd name="T28" fmla="*/ 2147483647 w 204"/>
              <a:gd name="T29" fmla="*/ 2147483647 h 622"/>
              <a:gd name="T30" fmla="*/ 2147483647 w 204"/>
              <a:gd name="T31" fmla="*/ 2147483647 h 622"/>
              <a:gd name="T32" fmla="*/ 2147483647 w 204"/>
              <a:gd name="T33" fmla="*/ 2147483647 h 622"/>
              <a:gd name="T34" fmla="*/ 2147483647 w 204"/>
              <a:gd name="T35" fmla="*/ 2147483647 h 622"/>
              <a:gd name="T36" fmla="*/ 2147483647 w 204"/>
              <a:gd name="T37" fmla="*/ 2147483647 h 62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04" h="622">
                <a:moveTo>
                  <a:pt x="0" y="0"/>
                </a:moveTo>
                <a:cubicBezTo>
                  <a:pt x="5" y="16"/>
                  <a:pt x="7" y="9"/>
                  <a:pt x="14" y="20"/>
                </a:cubicBezTo>
                <a:cubicBezTo>
                  <a:pt x="15" y="27"/>
                  <a:pt x="20" y="42"/>
                  <a:pt x="20" y="42"/>
                </a:cubicBezTo>
                <a:cubicBezTo>
                  <a:pt x="21" y="65"/>
                  <a:pt x="23" y="81"/>
                  <a:pt x="30" y="102"/>
                </a:cubicBezTo>
                <a:cubicBezTo>
                  <a:pt x="33" y="110"/>
                  <a:pt x="39" y="118"/>
                  <a:pt x="42" y="126"/>
                </a:cubicBezTo>
                <a:cubicBezTo>
                  <a:pt x="43" y="130"/>
                  <a:pt x="46" y="138"/>
                  <a:pt x="46" y="138"/>
                </a:cubicBezTo>
                <a:cubicBezTo>
                  <a:pt x="49" y="161"/>
                  <a:pt x="58" y="178"/>
                  <a:pt x="68" y="198"/>
                </a:cubicBezTo>
                <a:cubicBezTo>
                  <a:pt x="73" y="208"/>
                  <a:pt x="74" y="221"/>
                  <a:pt x="78" y="232"/>
                </a:cubicBezTo>
                <a:cubicBezTo>
                  <a:pt x="79" y="246"/>
                  <a:pt x="76" y="261"/>
                  <a:pt x="82" y="274"/>
                </a:cubicBezTo>
                <a:cubicBezTo>
                  <a:pt x="87" y="283"/>
                  <a:pt x="93" y="289"/>
                  <a:pt x="96" y="298"/>
                </a:cubicBezTo>
                <a:cubicBezTo>
                  <a:pt x="98" y="324"/>
                  <a:pt x="108" y="360"/>
                  <a:pt x="120" y="384"/>
                </a:cubicBezTo>
                <a:cubicBezTo>
                  <a:pt x="124" y="392"/>
                  <a:pt x="128" y="401"/>
                  <a:pt x="132" y="410"/>
                </a:cubicBezTo>
                <a:cubicBezTo>
                  <a:pt x="134" y="414"/>
                  <a:pt x="136" y="422"/>
                  <a:pt x="136" y="422"/>
                </a:cubicBezTo>
                <a:cubicBezTo>
                  <a:pt x="138" y="454"/>
                  <a:pt x="146" y="465"/>
                  <a:pt x="154" y="494"/>
                </a:cubicBezTo>
                <a:cubicBezTo>
                  <a:pt x="156" y="502"/>
                  <a:pt x="159" y="510"/>
                  <a:pt x="162" y="518"/>
                </a:cubicBezTo>
                <a:cubicBezTo>
                  <a:pt x="163" y="522"/>
                  <a:pt x="166" y="530"/>
                  <a:pt x="166" y="530"/>
                </a:cubicBezTo>
                <a:cubicBezTo>
                  <a:pt x="168" y="550"/>
                  <a:pt x="176" y="561"/>
                  <a:pt x="182" y="580"/>
                </a:cubicBezTo>
                <a:cubicBezTo>
                  <a:pt x="184" y="587"/>
                  <a:pt x="192" y="598"/>
                  <a:pt x="192" y="598"/>
                </a:cubicBezTo>
                <a:cubicBezTo>
                  <a:pt x="194" y="608"/>
                  <a:pt x="197" y="615"/>
                  <a:pt x="204" y="622"/>
                </a:cubicBezTo>
              </a:path>
            </a:pathLst>
          </a:custGeom>
          <a:noFill/>
          <a:ln w="1143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91" name="Freeform 19"/>
          <p:cNvSpPr>
            <a:spLocks/>
          </p:cNvSpPr>
          <p:nvPr/>
        </p:nvSpPr>
        <p:spPr bwMode="auto">
          <a:xfrm>
            <a:off x="4631267" y="5689600"/>
            <a:ext cx="1151467" cy="400050"/>
          </a:xfrm>
          <a:custGeom>
            <a:avLst/>
            <a:gdLst>
              <a:gd name="T0" fmla="*/ 2147483647 w 544"/>
              <a:gd name="T1" fmla="*/ 0 h 252"/>
              <a:gd name="T2" fmla="*/ 2147483647 w 544"/>
              <a:gd name="T3" fmla="*/ 2147483647 h 252"/>
              <a:gd name="T4" fmla="*/ 2147483647 w 544"/>
              <a:gd name="T5" fmla="*/ 2147483647 h 252"/>
              <a:gd name="T6" fmla="*/ 2147483647 w 544"/>
              <a:gd name="T7" fmla="*/ 2147483647 h 252"/>
              <a:gd name="T8" fmla="*/ 2147483647 w 544"/>
              <a:gd name="T9" fmla="*/ 2147483647 h 252"/>
              <a:gd name="T10" fmla="*/ 2147483647 w 544"/>
              <a:gd name="T11" fmla="*/ 2147483647 h 252"/>
              <a:gd name="T12" fmla="*/ 2147483647 w 544"/>
              <a:gd name="T13" fmla="*/ 2147483647 h 252"/>
              <a:gd name="T14" fmla="*/ 2147483647 w 544"/>
              <a:gd name="T15" fmla="*/ 2147483647 h 252"/>
              <a:gd name="T16" fmla="*/ 2147483647 w 544"/>
              <a:gd name="T17" fmla="*/ 2147483647 h 252"/>
              <a:gd name="T18" fmla="*/ 2147483647 w 544"/>
              <a:gd name="T19" fmla="*/ 2147483647 h 252"/>
              <a:gd name="T20" fmla="*/ 2147483647 w 544"/>
              <a:gd name="T21" fmla="*/ 2147483647 h 252"/>
              <a:gd name="T22" fmla="*/ 2147483647 w 544"/>
              <a:gd name="T23" fmla="*/ 2147483647 h 252"/>
              <a:gd name="T24" fmla="*/ 2147483647 w 544"/>
              <a:gd name="T25" fmla="*/ 2147483647 h 252"/>
              <a:gd name="T26" fmla="*/ 2147483647 w 544"/>
              <a:gd name="T27" fmla="*/ 2147483647 h 252"/>
              <a:gd name="T28" fmla="*/ 2147483647 w 544"/>
              <a:gd name="T29" fmla="*/ 2147483647 h 252"/>
              <a:gd name="T30" fmla="*/ 2147483647 w 544"/>
              <a:gd name="T31" fmla="*/ 2147483647 h 252"/>
              <a:gd name="T32" fmla="*/ 2147483647 w 544"/>
              <a:gd name="T33" fmla="*/ 2147483647 h 252"/>
              <a:gd name="T34" fmla="*/ 2147483647 w 544"/>
              <a:gd name="T35" fmla="*/ 2147483647 h 252"/>
              <a:gd name="T36" fmla="*/ 2147483647 w 544"/>
              <a:gd name="T37" fmla="*/ 2147483647 h 252"/>
              <a:gd name="T38" fmla="*/ 2147483647 w 544"/>
              <a:gd name="T39" fmla="*/ 2147483647 h 252"/>
              <a:gd name="T40" fmla="*/ 2147483647 w 544"/>
              <a:gd name="T41" fmla="*/ 2147483647 h 252"/>
              <a:gd name="T42" fmla="*/ 2147483647 w 544"/>
              <a:gd name="T43" fmla="*/ 2147483647 h 252"/>
              <a:gd name="T44" fmla="*/ 2147483647 w 544"/>
              <a:gd name="T45" fmla="*/ 2147483647 h 252"/>
              <a:gd name="T46" fmla="*/ 2147483647 w 544"/>
              <a:gd name="T47" fmla="*/ 2147483647 h 252"/>
              <a:gd name="T48" fmla="*/ 2147483647 w 544"/>
              <a:gd name="T49" fmla="*/ 2147483647 h 252"/>
              <a:gd name="T50" fmla="*/ 2147483647 w 544"/>
              <a:gd name="T51" fmla="*/ 2147483647 h 252"/>
              <a:gd name="T52" fmla="*/ 2147483647 w 544"/>
              <a:gd name="T53" fmla="*/ 2147483647 h 252"/>
              <a:gd name="T54" fmla="*/ 2147483647 w 544"/>
              <a:gd name="T55" fmla="*/ 2147483647 h 252"/>
              <a:gd name="T56" fmla="*/ 2147483647 w 544"/>
              <a:gd name="T57" fmla="*/ 2147483647 h 252"/>
              <a:gd name="T58" fmla="*/ 2147483647 w 544"/>
              <a:gd name="T59" fmla="*/ 2147483647 h 25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544" h="252">
                <a:moveTo>
                  <a:pt x="1" y="0"/>
                </a:moveTo>
                <a:cubicBezTo>
                  <a:pt x="2" y="22"/>
                  <a:pt x="0" y="11"/>
                  <a:pt x="11" y="22"/>
                </a:cubicBezTo>
                <a:cubicBezTo>
                  <a:pt x="16" y="34"/>
                  <a:pt x="10" y="42"/>
                  <a:pt x="23" y="48"/>
                </a:cubicBezTo>
                <a:cubicBezTo>
                  <a:pt x="28" y="55"/>
                  <a:pt x="31" y="58"/>
                  <a:pt x="38" y="63"/>
                </a:cubicBezTo>
                <a:cubicBezTo>
                  <a:pt x="41" y="68"/>
                  <a:pt x="44" y="70"/>
                  <a:pt x="49" y="73"/>
                </a:cubicBezTo>
                <a:cubicBezTo>
                  <a:pt x="53" y="80"/>
                  <a:pt x="57" y="86"/>
                  <a:pt x="61" y="93"/>
                </a:cubicBezTo>
                <a:cubicBezTo>
                  <a:pt x="63" y="104"/>
                  <a:pt x="70" y="115"/>
                  <a:pt x="80" y="120"/>
                </a:cubicBezTo>
                <a:cubicBezTo>
                  <a:pt x="84" y="128"/>
                  <a:pt x="85" y="134"/>
                  <a:pt x="94" y="136"/>
                </a:cubicBezTo>
                <a:cubicBezTo>
                  <a:pt x="102" y="140"/>
                  <a:pt x="106" y="146"/>
                  <a:pt x="115" y="148"/>
                </a:cubicBezTo>
                <a:cubicBezTo>
                  <a:pt x="121" y="151"/>
                  <a:pt x="127" y="153"/>
                  <a:pt x="133" y="157"/>
                </a:cubicBezTo>
                <a:cubicBezTo>
                  <a:pt x="134" y="163"/>
                  <a:pt x="146" y="169"/>
                  <a:pt x="146" y="169"/>
                </a:cubicBezTo>
                <a:cubicBezTo>
                  <a:pt x="193" y="168"/>
                  <a:pt x="170" y="171"/>
                  <a:pt x="193" y="157"/>
                </a:cubicBezTo>
                <a:cubicBezTo>
                  <a:pt x="204" y="142"/>
                  <a:pt x="194" y="141"/>
                  <a:pt x="218" y="138"/>
                </a:cubicBezTo>
                <a:cubicBezTo>
                  <a:pt x="222" y="128"/>
                  <a:pt x="229" y="116"/>
                  <a:pt x="241" y="114"/>
                </a:cubicBezTo>
                <a:cubicBezTo>
                  <a:pt x="242" y="108"/>
                  <a:pt x="243" y="106"/>
                  <a:pt x="248" y="102"/>
                </a:cubicBezTo>
                <a:cubicBezTo>
                  <a:pt x="253" y="90"/>
                  <a:pt x="258" y="72"/>
                  <a:pt x="271" y="67"/>
                </a:cubicBezTo>
                <a:cubicBezTo>
                  <a:pt x="276" y="61"/>
                  <a:pt x="281" y="56"/>
                  <a:pt x="289" y="54"/>
                </a:cubicBezTo>
                <a:cubicBezTo>
                  <a:pt x="332" y="55"/>
                  <a:pt x="335" y="58"/>
                  <a:pt x="367" y="63"/>
                </a:cubicBezTo>
                <a:cubicBezTo>
                  <a:pt x="374" y="68"/>
                  <a:pt x="383" y="72"/>
                  <a:pt x="391" y="73"/>
                </a:cubicBezTo>
                <a:cubicBezTo>
                  <a:pt x="401" y="78"/>
                  <a:pt x="402" y="77"/>
                  <a:pt x="406" y="87"/>
                </a:cubicBezTo>
                <a:cubicBezTo>
                  <a:pt x="407" y="101"/>
                  <a:pt x="410" y="109"/>
                  <a:pt x="421" y="118"/>
                </a:cubicBezTo>
                <a:cubicBezTo>
                  <a:pt x="422" y="124"/>
                  <a:pt x="425" y="127"/>
                  <a:pt x="427" y="132"/>
                </a:cubicBezTo>
                <a:cubicBezTo>
                  <a:pt x="429" y="141"/>
                  <a:pt x="429" y="161"/>
                  <a:pt x="433" y="169"/>
                </a:cubicBezTo>
                <a:cubicBezTo>
                  <a:pt x="433" y="182"/>
                  <a:pt x="427" y="198"/>
                  <a:pt x="440" y="204"/>
                </a:cubicBezTo>
                <a:cubicBezTo>
                  <a:pt x="445" y="211"/>
                  <a:pt x="449" y="216"/>
                  <a:pt x="458" y="217"/>
                </a:cubicBezTo>
                <a:cubicBezTo>
                  <a:pt x="463" y="219"/>
                  <a:pt x="466" y="222"/>
                  <a:pt x="472" y="223"/>
                </a:cubicBezTo>
                <a:cubicBezTo>
                  <a:pt x="477" y="229"/>
                  <a:pt x="483" y="234"/>
                  <a:pt x="491" y="235"/>
                </a:cubicBezTo>
                <a:cubicBezTo>
                  <a:pt x="500" y="239"/>
                  <a:pt x="500" y="240"/>
                  <a:pt x="511" y="241"/>
                </a:cubicBezTo>
                <a:cubicBezTo>
                  <a:pt x="517" y="243"/>
                  <a:pt x="520" y="246"/>
                  <a:pt x="526" y="247"/>
                </a:cubicBezTo>
                <a:cubicBezTo>
                  <a:pt x="532" y="252"/>
                  <a:pt x="536" y="252"/>
                  <a:pt x="544" y="252"/>
                </a:cubicBezTo>
              </a:path>
            </a:pathLst>
          </a:custGeom>
          <a:noFill/>
          <a:ln w="1143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92" name="Text Box 20"/>
          <p:cNvSpPr txBox="1">
            <a:spLocks noChangeArrowheads="1"/>
          </p:cNvSpPr>
          <p:nvPr/>
        </p:nvSpPr>
        <p:spPr bwMode="auto">
          <a:xfrm>
            <a:off x="10464801" y="1"/>
            <a:ext cx="26067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ru-RU" sz="1400" b="1" i="1">
                <a:solidFill>
                  <a:srgbClr val="FFFF00"/>
                </a:solidFill>
                <a:latin typeface="Arial Narrow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4699190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31172</TotalTime>
  <Words>2355</Words>
  <Application>Microsoft Macintosh PowerPoint</Application>
  <PresentationFormat>Широкоэкранный</PresentationFormat>
  <Paragraphs>420</Paragraphs>
  <Slides>40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9" baseType="lpstr">
      <vt:lpstr>Arial</vt:lpstr>
      <vt:lpstr>Arial Cyr</vt:lpstr>
      <vt:lpstr>Arial Narrow</vt:lpstr>
      <vt:lpstr>Calibri</vt:lpstr>
      <vt:lpstr>Calibri Light</vt:lpstr>
      <vt:lpstr>Tahoma</vt:lpstr>
      <vt:lpstr>Times New Roman</vt:lpstr>
      <vt:lpstr>Wingdings</vt:lpstr>
      <vt:lpstr>Тема Office</vt:lpstr>
      <vt:lpstr>              Управление медицинского обеспечения ДТ МВД России                                         ФКУЗ «ГЛАВНЫЙ КЛИНИЧЕСКИЙ ГОСПИТАЛЬ МВД РОССИИ» ФГБОУ ВО Московский государственный университет  пищевых производств МИНО Кафедра хирургии повреждений  ФГБУЗ МЗ «Национальный медико-хирургический центр им. Н.И. Пирогова, Кафедра хирургии с курсом травматологии и ортопедии и хирургической эндокринологии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Травматическая болезнь и общий адаптационный синдром</vt:lpstr>
      <vt:lpstr>Синдром «шокового легкого (Валеева М.Н. С соавт., 1982);  Острый распираторный дистресс – синдром  взрослых  - ARDS  (Ashbaug, 1967);  Острая дыхательная недостаточность у взрослых (Цыбуляк Г.Н., 1988)</vt:lpstr>
      <vt:lpstr>Схема формирования механизмов  срочной и долговременной адаптации</vt:lpstr>
      <vt:lpstr>Презентация PowerPoint</vt:lpstr>
      <vt:lpstr>Характеристика огнестрельных ранений живота по тяжести %</vt:lpstr>
      <vt:lpstr>Частота повреждений отдельных частей тела при сочетанной механической травме</vt:lpstr>
      <vt:lpstr>ВПХ – П (ОР)</vt:lpstr>
      <vt:lpstr>Физико-математическая модель механизма формирования огнестрельного ранения </vt:lpstr>
      <vt:lpstr>Зона первичного некроза при сквозном ранении живота пулей боеприпаса 7Н22 (радиус зоны первичного некроза R3 ≈ 4 см)</vt:lpstr>
      <vt:lpstr>Микроскопическая картина дистантных повреждений органов при сквозном пулевом ранении</vt:lpstr>
      <vt:lpstr>Структура сферы поражения, создаваемой огнестрельным снарядом в объекте </vt:lpstr>
      <vt:lpstr>Презентация PowerPoint</vt:lpstr>
      <vt:lpstr>Структура ранений органов живота при огнестрельной травме</vt:lpstr>
      <vt:lpstr>Шкала ВПХ – ХТ для огнестрельных ранений живота</vt:lpstr>
      <vt:lpstr>Противопоказания к лапароскопии при  огнестрельном перитоните</vt:lpstr>
      <vt:lpstr>Презентация PowerPoint</vt:lpstr>
      <vt:lpstr>Презентация PowerPoint</vt:lpstr>
      <vt:lpstr>Факторы определяющие развитие внутрибрюшной гипертензии</vt:lpstr>
      <vt:lpstr>Декомпрессионная лапаростома после релапаротомии</vt:lpstr>
      <vt:lpstr>Презентация PowerPoint</vt:lpstr>
      <vt:lpstr> Патофизиологические и микробиологические параллели при посттравматическом перитоните </vt:lpstr>
      <vt:lpstr>Оценка тяжести инфекционного процесса в раннем периоде ТБ</vt:lpstr>
      <vt:lpstr> Хирургическая тактика «Damage control surgery» -    современная хирургическая тактика, направленная на минимизацию объема хирургических вмешательств у группы тяжело травмированных пациентов и выполнение отсроченного окончательного вмешательства по стабилизации  состояния.   Она предполагает:</vt:lpstr>
      <vt:lpstr>Пациент С. 1991 г.р. (22 г.) Диагноз: Сочетанное огнестрельное (пулевое) ранение живота, таза, левого предплечья от 04.12.2014 г. Огнестрельное сквозное проникающее ранение живота с повреждением брыжейки тощей кишки и сигмовидной кишки. Открытый огнестрельный перелом левой подвздошной кости. Огнестрельное осколочное сквозное ранение верхней трети левого предплечья. Открытый огнестрельный многооскольчатый фрагментарный перелом верхней трети левой лучевой кости с незначительным смещением отломков с повреждением лучевого нерва левого предплечья. Травматический шок 3 степени. </vt:lpstr>
      <vt:lpstr>КТ и УЗДС с ЦДК от 29.12.2014 г. Пульсирующая гематома в бассейне левой ягодичной области </vt:lpstr>
      <vt:lpstr>Селективная контралатеральная артериография левой верхней ягодичной артерии в режиме DSA с последующей транскатетерной эмболизацией полости пульсирующей гематомы и дистального сегмента левой верхней ягодичной артерии спиралями Gianturco</vt:lpstr>
      <vt:lpstr>Применение метода вакуумного дренирования  (NPWT-Suprasorb CNP)</vt:lpstr>
      <vt:lpstr>Презентация PowerPoint</vt:lpstr>
      <vt:lpstr>Презентация PowerPoint</vt:lpstr>
      <vt:lpstr>Подготовка к плановому опертивному лечению. Дообследование. Энтерография + ирригография</vt:lpstr>
      <vt:lpstr>Презентация PowerPoint</vt:lpstr>
      <vt:lpstr>Операция: Лапаротомия, удаление отключенной петли тонкой кишки. 15.10.2015 </vt:lpstr>
      <vt:lpstr>Презентация PowerPoint</vt:lpstr>
      <vt:lpstr>              Управление медицинского обеспечения ДТ МВД России                                         ФКУЗ «ГЛАВНЫЙ КЛИНИЧЕСКИЙ ГОСПИТАЛЬ МВД РОССИИ» ФГБОУ ВО Московский государственный университет  пищевых производств МИНО Кафедра хирургии повреждений  ФГБУЗ МЗ «Национальный медико-хирургический центр им. Н.И. Пирогова, Кафедра хирургии с курсом травматологии и ортопедии и хирургической эндокринологии  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КОНЦЕПЦИЯ РАЗВИТИЯ ПАТОФИЗИОЛОГИЧЕСКОГО ПРОЦЕССА ПРИ ПОВРЕЖДЕНИЯХ АРТЕРИАЛЬНЫХ СОСУДОВ КОНЕЧНОСТЕЙ</dc:title>
  <dc:creator>Mikhail Abramov</dc:creator>
  <cp:lastModifiedBy>Пользователь Microsoft Office</cp:lastModifiedBy>
  <cp:revision>307</cp:revision>
  <dcterms:created xsi:type="dcterms:W3CDTF">2015-09-28T18:57:12Z</dcterms:created>
  <dcterms:modified xsi:type="dcterms:W3CDTF">2022-06-23T05:38:15Z</dcterms:modified>
</cp:coreProperties>
</file>