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BE0CCCC-6D52-1DF1-B76C-38AA057048A0}">
  <a:tblStyle styleId="{0E33155C-B45B-9016-7C5E-5A6100F69E5D}" styleName="Светлый стиль 3 — акцент 3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accent3"/>
              </a:solidFill>
            </a:ln>
          </a:left>
          <a:right>
            <a:ln w="12700">
              <a:solidFill>
                <a:schemeClr val="accent3"/>
              </a:solidFill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solidFill>
                <a:schemeClr val="accent3"/>
              </a:solidFill>
            </a:ln>
          </a:insideH>
          <a:insideV>
            <a:ln w="12700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Style>
        <a:tcBdr/>
        <a:fill>
          <a:solidFill>
            <a:schemeClr val="accent3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3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25400">
              <a:solidFill>
                <a:schemeClr val="accent3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2CED2064-D855-E28B-C2F0-8B0C2856F280}" styleName="Светлый стиль 1 — акцент 6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chemeClr val="accent6"/>
              </a:solidFill>
            </a:ln>
          </a:top>
          <a:bottom>
            <a:ln w="12700">
              <a:solidFill>
                <a:schemeClr val="accent6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Style>
        <a:tcBdr/>
        <a:fill>
          <a:solidFill>
            <a:schemeClr val="accent6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12700">
              <a:solidFill>
                <a:schemeClr val="accent6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12700">
              <a:solidFill>
                <a:schemeClr val="accent6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63307118-6638-F681-9322-ABDB879980A8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BE0CCCC-6D52-1DF1-B76C-38AA057048A0}" styleName="Средний стиль 1 — акцент 3">
    <a:wholeTbl>
      <a:tcTxStyle>
        <a:fontRef idx="minor">
          <a:srgbClr val="000000"/>
        </a:fontRef>
        <a:schemeClr val="dk1"/>
      </a:tcTxStyle>
      <a:tcStyle>
        <a:tcBdr>
          <a:left>
            <a:ln w="12700">
              <a:solidFill>
                <a:schemeClr val="accent3"/>
              </a:solidFill>
            </a:ln>
          </a:left>
          <a:right>
            <a:ln w="12700">
              <a:solidFill>
                <a:schemeClr val="accent3"/>
              </a:solidFill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solidFill>
                <a:schemeClr val="accent3"/>
              </a:solidFill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band2V>
      <a:tcStyle>
        <a:tcBdr/>
        <a:fill>
          <a:solidFill>
            <a:schemeClr val="accent3">
              <a:tint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 sz="2400">
                <a:solidFill>
                  <a:schemeClr val="tx1"/>
                </a:solidFill>
                <a:latin typeface="Times New Roman"/>
                <a:cs typeface="Times New Roman"/>
              </a:rPr>
              <a:t>Возраст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</c:v>
                </c:pt>
              </c:strCache>
            </c:strRef>
          </c:tx>
          <c:spPr>
            <a:gradFill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>
                    <a:solidFill>
                      <a:srgbClr val="FF0000"/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50-60</c:v>
                </c:pt>
                <c:pt idx="1">
                  <c:v>60-70</c:v>
                </c:pt>
                <c:pt idx="2">
                  <c:v>70-80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2289664"/>
        <c:axId val="198513152"/>
      </c:barChart>
      <c:catAx>
        <c:axId val="4228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endParaRPr lang="ru-RU"/>
          </a:p>
        </c:txPr>
        <c:crossAx val="198513152"/>
        <c:crosses val="autoZero"/>
        <c:auto val="1"/>
        <c:lblAlgn val="ctr"/>
        <c:lblOffset val="100"/>
        <c:noMultiLvlLbl val="0"/>
      </c:catAx>
      <c:valAx>
        <c:axId val="19851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28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 sz="2800" b="1">
                <a:solidFill>
                  <a:schemeClr val="tx1"/>
                </a:solidFill>
                <a:latin typeface="Times New Roman"/>
                <a:cs typeface="Times New Roman"/>
              </a:rPr>
              <a:t>Степень ишемии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0"/>
      <c:perspective val="3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2.8698839748799842E-2"/>
          <c:y val="9.3995590361453885E-2"/>
          <c:w val="0.97130116025120017"/>
          <c:h val="0.855400966839639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603242914529922E-2"/>
                  <c:y val="0.30951171606472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8016214572649827E-3"/>
                  <c:y val="0.2198600465839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800" b="1" i="0" u="none" strike="noStrike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III степень</c:v>
                </c:pt>
                <c:pt idx="1">
                  <c:v>IV степень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42372608"/>
        <c:axId val="155379968"/>
        <c:axId val="0"/>
      </c:bar3DChart>
      <c:catAx>
        <c:axId val="4237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endParaRPr lang="ru-RU"/>
          </a:p>
        </c:txPr>
        <c:crossAx val="155379968"/>
        <c:crosses val="autoZero"/>
        <c:auto val="1"/>
        <c:lblAlgn val="ctr"/>
        <c:lblOffset val="100"/>
        <c:noMultiLvlLbl val="0"/>
      </c:catAx>
      <c:valAx>
        <c:axId val="15537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37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990339749198734E-2"/>
          <c:y val="4.4057617797775533E-2"/>
          <c:w val="0.9165257728200642"/>
          <c:h val="0.76807512098097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после операции (n=15)</c:v>
                </c:pt>
              </c:strCache>
            </c:strRef>
          </c:tx>
          <c:spPr>
            <a:ln w="50800" cap="flat" cmpd="sng" algn="ctr">
              <a:solidFill>
                <a:srgbClr val="FF0000"/>
              </a:solidFill>
              <a:prstDash val="solid"/>
            </a:ln>
            <a:effectLst/>
          </c:spPr>
          <c:marker>
            <c:spPr>
              <a:solidFill>
                <a:schemeClr val="lt1"/>
              </a:solidFill>
              <a:ln w="25396" cap="flat" cmpd="sng" algn="ctr">
                <a:solidFill>
                  <a:schemeClr val="accent2"/>
                </a:solidFill>
                <a:prstDash val="solid"/>
              </a:ln>
              <a:effectLst/>
            </c:spPr>
          </c:marker>
          <c:cat>
            <c:numRef>
              <c:f>Лист1!$A$2:$A$10</c:f>
              <c:numCache>
                <c:formatCode>General</c:formatCode>
                <c:ptCount val="9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</c:numCache>
            </c:numRef>
          </c:cat>
          <c:val>
            <c:numRef>
              <c:f>Лист1!$B$2:$B$10</c:f>
              <c:numCache>
                <c:formatCode>0%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484928"/>
        <c:axId val="119364928"/>
      </c:lineChart>
      <c:catAx>
        <c:axId val="199484928"/>
        <c:scaling>
          <c:orientation val="minMax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 New Roman"/>
                <a:cs typeface="Times New Roman"/>
              </a:defRPr>
            </a:pPr>
            <a:endParaRPr lang="ru-RU"/>
          </a:p>
        </c:txPr>
        <c:crossAx val="119364928"/>
        <c:crosses val="autoZero"/>
        <c:auto val="1"/>
        <c:lblAlgn val="ctr"/>
        <c:lblOffset val="100"/>
        <c:noMultiLvlLbl val="0"/>
      </c:catAx>
      <c:valAx>
        <c:axId val="119364928"/>
        <c:scaling>
          <c:orientation val="minMax"/>
        </c:scaling>
        <c:delete val="0"/>
        <c:axPos val="l"/>
        <c:majorGridlines/>
        <c:min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 New Roman"/>
                <a:cs typeface="Times New Roman"/>
              </a:defRPr>
            </a:pPr>
            <a:endParaRPr lang="ru-RU"/>
          </a:p>
        </c:txPr>
        <c:crossAx val="199484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027397260273968"/>
          <c:y val="0.91423001949318095"/>
          <c:w val="0.69863013698630294"/>
          <c:h val="8.3820662768032086E-2"/>
        </c:manualLayout>
      </c:layout>
      <c:overlay val="0"/>
      <c:txPr>
        <a:bodyPr/>
        <a:lstStyle/>
        <a:p>
          <a:pPr>
            <a:defRPr sz="3200">
              <a:latin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200" b="1"/>
  </cs:axisTitle>
  <cs:categoryAxis>
    <cs:lnRef idx="0"/>
    <cs:fillRef idx="0"/>
    <cs:effectRef idx="0"/>
    <cs:fontRef idx="minor">
      <a:schemeClr val="tx2"/>
    </cs:fontRef>
    <cs:spPr bwMode="auto">
      <a:prstGeom prst="rect">
        <a:avLst/>
      </a:prstGeom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2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2"/>
    </cs:fontRef>
    <cs:defRPr sz="1200"/>
  </cs:dataLabel>
  <cs:dataLabelCallout>
    <cs:lnRef idx="0"/>
    <cs:fillRef idx="0"/>
    <cs:effectRef idx="0"/>
    <cs:fontRef idx="minor">
      <a:schemeClr val="dk2">
        <a:lumMod val="7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 bwMode="auto">
      <a:prstGeom prst="rect">
        <a:avLst/>
      </a:prstGeom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 bwMode="auto">
      <a:prstGeom prst="rect">
        <a:avLst/>
      </a:prstGeom>
      <a:ln w="12700">
        <a:solidFill>
          <a:schemeClr val="lt2"/>
        </a:solidFill>
        <a:round/>
      </a:ln>
    </cs:spPr>
  </cs:dataPointMarker>
  <cs:dataPointWireframe>
    <cs:lnRef idx="0">
      <cs:styleClr val="auto"/>
    </cs:lnRef>
    <cs:fillRef idx="3"/>
    <cs:effectRef idx="2"/>
    <cs:fontRef idx="minor">
      <a:schemeClr val="tx2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 bwMode="auto">
      <a:prstGeom prst="rect">
        <a:avLst/>
      </a:prstGeom>
      <a:ln w="9525">
        <a:solidFill>
          <a:schemeClr val="tx2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 bwMode="auto">
      <a:prstGeom prst="rect">
        <a:avLst/>
      </a:prstGeom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 bwMode="auto">
      <a:prstGeom prst="rect">
        <a:avLst/>
      </a:prstGeom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 bwMode="auto">
      <a:prstGeom prst="rect">
        <a:avLst/>
      </a:prstGeom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 bwMode="auto">
      <a:prstGeom prst="rect">
        <a:avLst/>
      </a:prstGeom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 bwMode="auto">
      <a:prstGeom prst="rect">
        <a:avLst/>
      </a:prstGeom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 bwMode="auto">
      <a:prstGeom prst="rect">
        <a:avLst/>
      </a:prstGeom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 bwMode="auto">
      <a:prstGeom prst="rect">
        <a:avLst/>
      </a:prstGeom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tx2"/>
    </cs:fontRef>
    <cs:spPr bwMode="auto">
      <a:prstGeom prst="rect">
        <a:avLst/>
      </a:prstGeom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50" b="1"/>
  </cs:title>
  <cs:trendline>
    <cs:lnRef idx="0">
      <cs:styleClr val="auto"/>
    </cs:lnRef>
    <cs:fillRef idx="0"/>
    <cs:effectRef idx="0"/>
    <cs:fontRef idx="minor">
      <a:schemeClr val="tx2"/>
    </cs:fontRef>
    <cs:spPr bwMode="auto">
      <a:prstGeom prst="rect">
        <a:avLst/>
      </a:prstGeom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200"/>
  </cs:trendlineLabel>
  <cs:upBar>
    <cs:lnRef idx="0"/>
    <cs:fillRef idx="0"/>
    <cs:effectRef idx="0"/>
    <cs:fontRef idx="minor">
      <a:schemeClr val="tx2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200"/>
  </cs:valueAxis>
  <cs:wall>
    <cs:lnRef idx="0"/>
    <cs:fillRef idx="0"/>
    <cs:effectRef idx="0"/>
    <cs:fontRef idx="minor">
      <a:schemeClr val="tx2"/>
    </cs:fontRef>
  </cs:wall>
  <cs:dataPointMarkerLayout symbol="circle" size="6"/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  <cs:defRPr sz="1000"/>
  </cs:categoryAxis>
  <cs:chartArea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 bwMode="auto">
      <a:ln>
        <a:round/>
      </a:ln>
    </cs:spPr>
    <cs:defRPr sz="1000"/>
  </cs:chartArea>
  <cs:dataLabel>
    <cs:lnRef idx="0"/>
    <cs:fillRef idx="0"/>
    <cs:effectRef idx="0"/>
    <cs:fontRef idx="minor">
      <a:schemeClr val="tx1"/>
    </cs:fontRef>
    <cs:defRPr sz="1000"/>
  </cs:dataLabel>
  <cs:dataLabelCallout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fillRef idx="0"/>
    <cs:effectRef idx="0"/>
    <cs:fontRef idx="minor">
      <a:schemeClr val="tx1"/>
    </cs:fontRef>
    <cs:spPr bwMode="auto"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 bwMode="auto">
      <a:ln>
        <a:round/>
      </a:ln>
    </cs:spPr>
  </cs:dataPointMarker>
  <cs:dataPointWireframe>
    <cs:lnRef idx="1">
      <cs:styleClr val="auto"/>
    </cs:lnRef>
    <cs:fillRef idx="0"/>
    <cs:effectRef idx="0"/>
    <cs:fontRef idx="minor">
      <a:schemeClr val="tx1"/>
    </cs:fontRef>
    <cs:spPr bwMode="auto"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  <cs:defRPr sz="10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 bwMode="auto"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 bwMode="auto"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 bwMode="auto"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 bwMode="auto"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 bwMode="auto"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 bwMode="auto">
      <a:ln>
        <a:round/>
      </a:ln>
    </cs:spPr>
  </cs:leaderLine>
  <cs:legend>
    <cs:lnRef idx="0"/>
    <cs:fillRef idx="0"/>
    <cs:effectRef idx="0"/>
    <cs:fontRef idx="minor">
      <a:schemeClr val="tx1"/>
    </cs:fontRef>
    <cs:defRPr sz="1000"/>
  </cs:legend>
  <cs:plotArea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  <cs:defRPr sz="1000"/>
  </cs:seriesAxis>
  <cs:seriesLine>
    <cs:lnRef idx="1">
      <a:schemeClr val="tx1"/>
    </cs:lnRef>
    <cs:fillRef idx="0"/>
    <cs:effectRef idx="0"/>
    <cs:fontRef idx="minor">
      <a:schemeClr val="tx1"/>
    </cs:fontRef>
    <cs:spPr bwMode="auto"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/>
  </cs:title>
  <cs:trendline>
    <cs:lnRef idx="1">
      <a:schemeClr val="tx1"/>
    </cs:lnRef>
    <cs:fillRef idx="0"/>
    <cs:effectRef idx="0"/>
    <cs:fontRef idx="minor">
      <a:schemeClr val="tx1"/>
    </cs:fontRef>
    <cs:spPr bwMode="auto"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 bwMode="auto"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  <cs:defRPr sz="1000"/>
  </cs:valueAxis>
  <cs:wall>
    <cs:lnRef idx="0"/>
    <cs:fillRef idx="0"/>
    <cs:effectRef idx="0"/>
    <cs:fontRef idx="minor">
      <a:schemeClr val="tx1"/>
    </cs:fontRef>
  </cs:wall>
  <cs:dataPointMarkerLayout/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E7612E-51D6-4FA9-93B1-A06DA528AFA5}" type="datetimeFigureOut">
              <a:rPr lang="ru-RU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C8A609-3EAD-4EF0-A621-A2F8515CEF81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59736145" name="Рисунок 175973614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31153" y="918904"/>
            <a:ext cx="4284055" cy="3380000"/>
          </a:xfrm>
          <a:prstGeom prst="rect">
            <a:avLst/>
          </a:prstGeom>
        </p:spPr>
      </p:pic>
      <p:sp>
        <p:nvSpPr>
          <p:cNvPr id="1663067622" name="TextBox 1663067621"/>
          <p:cNvSpPr txBox="1"/>
          <p:nvPr/>
        </p:nvSpPr>
        <p:spPr bwMode="auto">
          <a:xfrm>
            <a:off x="69228" y="580069"/>
            <a:ext cx="7662033" cy="403123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  <a:defRPr/>
            </a:pPr>
            <a:endParaRPr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4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ОПЫТ ПРОВЕДЕНИЯ ГИБРИДНЫХ ОПЕРАЦИЙ ПРИ ЛЕЧЕНИИ ИШЕМИИ НИЖНИХ КОНЕЧНОСТЕЙ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defRPr/>
            </a:pPr>
            <a:endParaRPr/>
          </a:p>
        </p:txBody>
      </p:sp>
      <p:sp>
        <p:nvSpPr>
          <p:cNvPr id="69143236" name="TextBox 69143235"/>
          <p:cNvSpPr txBox="1"/>
          <p:nvPr/>
        </p:nvSpPr>
        <p:spPr bwMode="auto">
          <a:xfrm>
            <a:off x="4849227" y="5364263"/>
            <a:ext cx="7063018" cy="118875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sz="2400" b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Заведующий отделением сосудистой хирургии, врач сердечно-сосудистый хирург, </a:t>
            </a:r>
            <a:endParaRPr/>
          </a:p>
          <a:p>
            <a:pPr algn="r">
              <a:defRPr/>
            </a:pPr>
            <a:r>
              <a:rPr sz="2400" b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к.м.н. М.Ю. Гордов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681972639" name="TextBox 681972638"/>
          <p:cNvSpPr txBox="1"/>
          <p:nvPr/>
        </p:nvSpPr>
        <p:spPr bwMode="auto">
          <a:xfrm>
            <a:off x="5304911" y="6472112"/>
            <a:ext cx="1465705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Курск 2023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191344" y="-48533"/>
            <a:ext cx="11881319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ПРОВЕДЕННЫЕ ОПЕРАЦИИ</a:t>
            </a:r>
            <a:endParaRPr sz="44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8585" y="836712"/>
          <a:ext cx="11089232" cy="2133600"/>
        </p:xfrm>
        <a:graphic>
          <a:graphicData uri="http://schemas.openxmlformats.org/drawingml/2006/table">
            <a:tbl>
              <a:tblPr firstRow="1" bandRow="1">
                <a:tableStyleId>{2CED2064-D855-E28B-C2F0-8B0C2856F280}</a:tableStyleId>
              </a:tblPr>
              <a:tblGrid>
                <a:gridCol w="8964997"/>
                <a:gridCol w="2124235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Стентирование НПА + эндартерэктомия из ОБА и ПБА с пластикой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9 (60%)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Стентирование НПА + эндартерэктомия из ОБА и ГБА с пластикой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6 (40%)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8585" y="3356992"/>
          <a:ext cx="11089232" cy="1280160"/>
        </p:xfrm>
        <a:graphic>
          <a:graphicData uri="http://schemas.openxmlformats.org/drawingml/2006/table">
            <a:tbl>
              <a:tblPr firstRow="1" bandRow="1">
                <a:tableStyleId>{2CED2064-D855-E28B-C2F0-8B0C2856F280}</a:tableStyleId>
              </a:tblPr>
              <a:tblGrid>
                <a:gridCol w="8964997"/>
                <a:gridCol w="2124235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Пластика аутовеной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8 (53,3%)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Пластика ксенозаплатой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7 (46,6%)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23391" y="5173176"/>
          <a:ext cx="11089232" cy="1280160"/>
        </p:xfrm>
        <a:graphic>
          <a:graphicData uri="http://schemas.openxmlformats.org/drawingml/2006/table">
            <a:tbl>
              <a:tblPr firstRow="1" bandRow="1">
                <a:tableStyleId>{2CED2064-D855-E28B-C2F0-8B0C2856F280}</a:tableStyleId>
              </a:tblPr>
              <a:tblGrid>
                <a:gridCol w="8568952"/>
                <a:gridCol w="2520280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Одномоментные операции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10 (66,6%)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Поэтапные операции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5 (33,3%)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9335" y="122762"/>
            <a:ext cx="3838452" cy="3516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-119335" y="5799328"/>
            <a:ext cx="12192215" cy="118875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Ангиография</a:t>
            </a:r>
            <a:r>
              <a:rPr lang="ru-RU" sz="3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sz="3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Протяженная окклюзия НПА, ОБА</a:t>
            </a:r>
            <a:endParaRPr/>
          </a:p>
          <a:p>
            <a:pPr algn="ctr">
              <a:defRPr/>
            </a:pPr>
            <a:r>
              <a:rPr sz="3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Восстановление кровотока по ГБА</a:t>
            </a:r>
            <a:endParaRPr/>
          </a:p>
        </p:txBody>
      </p:sp>
      <p:pic>
        <p:nvPicPr>
          <p:cNvPr id="633141605" name="Рисунок 63314160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4160674" y="1412776"/>
            <a:ext cx="3785576" cy="3834423"/>
          </a:xfrm>
          <a:prstGeom prst="rect">
            <a:avLst/>
          </a:prstGeom>
        </p:spPr>
      </p:pic>
      <p:pic>
        <p:nvPicPr>
          <p:cNvPr id="1567147799" name="Рисунок 156714779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400000">
            <a:off x="7853268" y="528143"/>
            <a:ext cx="4219394" cy="3516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3353" y="0"/>
            <a:ext cx="640871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854329" y="1988840"/>
            <a:ext cx="5304676" cy="221599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</a:t>
            </a:r>
            <a:r>
              <a:rPr lang="ru-RU"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ластика </a:t>
            </a:r>
            <a:endParaRPr/>
          </a:p>
          <a:p>
            <a:pPr algn="ctr">
              <a:defRPr/>
            </a:pPr>
            <a:r>
              <a:rPr lang="ru-RU"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ОБА ксенозаплатой</a:t>
            </a:r>
            <a:endParaRPr sz="4800" b="1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>
            <a:off x="5655332" y="440668"/>
            <a:ext cx="6858000" cy="5976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63352" y="1988840"/>
            <a:ext cx="5304676" cy="221599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Участок пластики катетер проведен через НПА</a:t>
            </a:r>
            <a:endParaRPr sz="4800" b="1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680" y="116632"/>
            <a:ext cx="8011536" cy="6682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8400255" y="1988840"/>
            <a:ext cx="3758749" cy="221599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Доступ дистальнее  пластики</a:t>
            </a:r>
            <a:endParaRPr sz="4800" b="1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>
            <a:off x="-429344" y="548680"/>
            <a:ext cx="6858000" cy="5760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6456040" y="1967061"/>
            <a:ext cx="5304676" cy="221599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Реканализация, баллонная предилатация</a:t>
            </a:r>
            <a:endParaRPr sz="4800" b="1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>
            <a:off x="5418770" y="173174"/>
            <a:ext cx="6858000" cy="6511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87268" y="2424951"/>
            <a:ext cx="5304676" cy="150810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Стентирование НПА</a:t>
            </a:r>
            <a:endParaRPr sz="4800" b="1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>
            <a:off x="-465348" y="584684"/>
            <a:ext cx="6858000" cy="5688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6240016" y="1920895"/>
            <a:ext cx="5760640" cy="292387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Восстановление кровотока, интраоперационная ангиография</a:t>
            </a:r>
            <a:endParaRPr sz="4800" b="1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12024" y="0"/>
            <a:ext cx="57787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407368" y="2077105"/>
            <a:ext cx="5760640" cy="221599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Гемостаз области пластики, ушивание раны</a:t>
            </a:r>
            <a:endParaRPr sz="4800" b="1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0" y="0"/>
            <a:ext cx="11881319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ПОСЛЕОПЕРАЦИОННЫЙ ПЕРИОД</a:t>
            </a:r>
            <a:endParaRPr sz="44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263352" y="836712"/>
            <a:ext cx="117373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/>
              <a:buChar char="Ø"/>
              <a:defRPr/>
            </a:pPr>
            <a:r>
              <a:rPr lang="ru-RU" sz="2800">
                <a:latin typeface="Times New Roman"/>
                <a:cs typeface="Times New Roman"/>
              </a:rPr>
              <a:t>Преднагрузка (АЦСК 300 мг + клопидогрел 600 мг)</a:t>
            </a:r>
            <a:endParaRPr/>
          </a:p>
          <a:p>
            <a:pPr marL="457200" indent="-457200" algn="just">
              <a:buFont typeface="Wingdings"/>
              <a:buChar char="Ø"/>
              <a:defRPr/>
            </a:pPr>
            <a:r>
              <a:rPr lang="ru-RU" sz="2800">
                <a:latin typeface="Times New Roman"/>
                <a:cs typeface="Times New Roman"/>
              </a:rPr>
              <a:t>В дальнейшем прием ДАТ (АЦСК 100 мг + клопидогрел 75 мг 1 раз в сутки) на 1 месяц или ТАТ (АЦСК 100 мг + клопидогрел 75 мг + ривароксабан 20 мг) на 1 месяц</a:t>
            </a:r>
            <a:endParaRPr/>
          </a:p>
          <a:p>
            <a:pPr marL="457200" indent="-457200" algn="just">
              <a:buFont typeface="Wingdings"/>
              <a:buChar char="Ø"/>
              <a:defRPr/>
            </a:pPr>
            <a:r>
              <a:rPr lang="ru-RU" sz="2800">
                <a:latin typeface="Times New Roman"/>
                <a:cs typeface="Times New Roman"/>
              </a:rPr>
              <a:t>Последующий прием АЦСК 100 мг + ривароксабан 2.5 мг 2 раза в сутки ежедневно длительно</a:t>
            </a:r>
            <a:endParaRPr/>
          </a:p>
          <a:p>
            <a:pPr marL="457200" indent="-457200" algn="just">
              <a:buFont typeface="Wingdings"/>
              <a:buChar char="Ø"/>
              <a:defRPr/>
            </a:pPr>
            <a:r>
              <a:rPr lang="ru-RU" sz="2800">
                <a:latin typeface="Times New Roman"/>
                <a:cs typeface="Times New Roman"/>
              </a:rPr>
              <a:t>Профилактика тромботических осложнений (НМГ 0.6 мг 2 раза в сутки п/к)</a:t>
            </a:r>
            <a:endParaRPr/>
          </a:p>
          <a:p>
            <a:pPr marL="457200" indent="-457200" algn="just">
              <a:buFont typeface="Wingdings"/>
              <a:buChar char="Ø"/>
              <a:defRPr/>
            </a:pPr>
            <a:r>
              <a:rPr lang="ru-RU" sz="2800">
                <a:latin typeface="Times New Roman"/>
                <a:cs typeface="Times New Roman"/>
              </a:rPr>
              <a:t>Профилактика инфекционных осложнений (антибактериальная терапия)</a:t>
            </a:r>
            <a:endParaRPr/>
          </a:p>
          <a:p>
            <a:pPr marL="457200" indent="-457200" algn="just">
              <a:buFont typeface="Wingdings"/>
              <a:buChar char="Ø"/>
              <a:defRPr/>
            </a:pPr>
            <a:r>
              <a:rPr lang="ru-RU" sz="2800">
                <a:latin typeface="Times New Roman"/>
                <a:cs typeface="Times New Roman"/>
              </a:rPr>
              <a:t>Дальнейшая инфузионная терапия (ангиопротекторы)</a:t>
            </a:r>
            <a:endParaRPr/>
          </a:p>
          <a:p>
            <a:pPr marL="457200" indent="-457200" algn="just">
              <a:buFont typeface="Wingdings"/>
              <a:buChar char="Ø"/>
              <a:defRPr/>
            </a:pPr>
            <a:r>
              <a:rPr lang="ru-RU" sz="2800">
                <a:latin typeface="Times New Roman"/>
                <a:cs typeface="Times New Roman"/>
              </a:rPr>
              <a:t>Выписка на 3-4-е сутки после операции</a:t>
            </a:r>
            <a:endParaRPr/>
          </a:p>
          <a:p>
            <a:pPr marL="457200" indent="-457200" algn="just">
              <a:buFont typeface="Wingdings"/>
              <a:buChar char="Ø"/>
              <a:defRPr/>
            </a:pPr>
            <a:r>
              <a:rPr lang="ru-RU" sz="2800">
                <a:latin typeface="Times New Roman"/>
                <a:cs typeface="Times New Roman"/>
              </a:rPr>
              <a:t>Контрольное УЗИ перед выпиской, осмотр пациента через 1 месяц, через 3 месяца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237744" y="44624"/>
            <a:ext cx="11740895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АКТУАЛЬНОСТЬ ПРОБЛЕМЫ</a:t>
            </a:r>
            <a:endParaRPr sz="44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37744" y="983087"/>
            <a:ext cx="11740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2400">
                <a:latin typeface="Times New Roman"/>
                <a:ea typeface="Times New Roman"/>
                <a:cs typeface="Times New Roman"/>
              </a:rPr>
              <a:t>Заболевания сердечно-сосудистой системы - </a:t>
            </a:r>
            <a:r>
              <a:rPr lang="ru-RU" sz="24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наиболее значимая причина инвалидизации</a:t>
            </a:r>
            <a:r>
              <a:rPr lang="ru-RU" sz="2400" b="1" spc="-6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</a:t>
            </a:r>
            <a:r>
              <a:rPr lang="ru-RU" sz="2400" b="1" spc="-6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смертности</a:t>
            </a:r>
            <a:r>
              <a:rPr lang="ru-RU" sz="2400" spc="-6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>
                <a:latin typeface="Times New Roman"/>
                <a:ea typeface="Times New Roman"/>
                <a:cs typeface="Times New Roman"/>
              </a:rPr>
              <a:t>населения</a:t>
            </a:r>
            <a:r>
              <a:rPr lang="ru-RU" sz="2400" spc="-6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>
                <a:latin typeface="Times New Roman"/>
                <a:ea typeface="Times New Roman"/>
                <a:cs typeface="Times New Roman"/>
              </a:rPr>
              <a:t>России</a:t>
            </a:r>
            <a:r>
              <a:rPr lang="ru-RU" sz="2400" spc="-6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spc="-60"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1200">
                <a:latin typeface="Times New Roman"/>
                <a:cs typeface="Times New Roman"/>
              </a:rPr>
              <a:t>Бокерия Л.А., Абдулгасанов Р.А., Темрезов М.Б. Современные принципы лечения хронической критической ишемии нижних конечностей. Клиническая физиология кровообращения. 2011;2:12–17. Шальнова С</a:t>
            </a:r>
            <a:r>
              <a:rPr lang="en-US" sz="1200">
                <a:latin typeface="Times New Roman"/>
                <a:cs typeface="Times New Roman"/>
              </a:rPr>
              <a:t>.</a:t>
            </a:r>
            <a:r>
              <a:rPr lang="ru-RU" sz="1200">
                <a:latin typeface="Times New Roman"/>
                <a:cs typeface="Times New Roman"/>
              </a:rPr>
              <a:t>А</a:t>
            </a:r>
            <a:r>
              <a:rPr lang="en-US" sz="1200">
                <a:latin typeface="Times New Roman"/>
                <a:cs typeface="Times New Roman"/>
              </a:rPr>
              <a:t>. </a:t>
            </a:r>
            <a:r>
              <a:rPr lang="ru-RU" sz="1200">
                <a:latin typeface="Times New Roman"/>
                <a:cs typeface="Times New Roman"/>
              </a:rPr>
              <a:t>Эпидемиология сердечно</a:t>
            </a:r>
            <a:r>
              <a:rPr lang="en-US" sz="1200">
                <a:latin typeface="Times New Roman"/>
                <a:cs typeface="Times New Roman"/>
              </a:rPr>
              <a:t>-</a:t>
            </a:r>
            <a:r>
              <a:rPr lang="ru-RU" sz="1200">
                <a:latin typeface="Times New Roman"/>
                <a:cs typeface="Times New Roman"/>
              </a:rPr>
              <a:t>сосудистых заболеваний и факторы риска в России</a:t>
            </a:r>
            <a:r>
              <a:rPr lang="en-US" sz="1200">
                <a:latin typeface="Times New Roman"/>
                <a:cs typeface="Times New Roman"/>
              </a:rPr>
              <a:t>. </a:t>
            </a:r>
            <a:r>
              <a:rPr lang="ru-RU" sz="1200">
                <a:latin typeface="Times New Roman"/>
                <a:cs typeface="Times New Roman"/>
              </a:rPr>
              <a:t>Кардиология: национальное руководство. М.: ГЭОТАР-Медиа, 2010. c. 37–52.)</a:t>
            </a:r>
            <a:endParaRPr/>
          </a:p>
          <a:p>
            <a:pPr lvl="0" algn="just">
              <a:defRPr/>
            </a:pPr>
            <a:endParaRPr lang="ru-RU" sz="1200">
              <a:latin typeface="Times New Roman"/>
              <a:cs typeface="Times New Roman"/>
            </a:endParaRPr>
          </a:p>
          <a:p>
            <a:pPr lvl="0" algn="just">
              <a:defRPr/>
            </a:pPr>
            <a:r>
              <a:rPr lang="ru-RU" sz="2400">
                <a:latin typeface="Times New Roman"/>
                <a:cs typeface="Times New Roman"/>
              </a:rPr>
              <a:t>Пациенты с критической ишемией нижних конечностей и мультифокальным поражением артерий - </a:t>
            </a:r>
            <a:r>
              <a:rPr lang="ru-RU" sz="2400" b="1">
                <a:solidFill>
                  <a:srgbClr val="C00000"/>
                </a:solidFill>
                <a:latin typeface="Times New Roman"/>
                <a:cs typeface="Times New Roman"/>
              </a:rPr>
              <a:t>максимально высокий риск потери конечности и снижения продолжительности жизни </a:t>
            </a:r>
            <a:r>
              <a:rPr lang="ru-RU" sz="1200">
                <a:latin typeface="Times New Roman"/>
                <a:cs typeface="Times New Roman"/>
              </a:rPr>
              <a:t>(Бокерия Л.А., Темрезов М.Б., Коваленко В.И. и др. Хирургическое лечение больных с первичной критической ишемией нижних конечно- стей. Анналы хирургии. 2010;1:16–19.) </a:t>
            </a:r>
            <a:endParaRPr/>
          </a:p>
          <a:p>
            <a:pPr lvl="0" algn="just">
              <a:defRPr/>
            </a:pPr>
            <a:endParaRPr lang="ru-RU" sz="1200">
              <a:latin typeface="Times New Roman"/>
              <a:cs typeface="Times New Roman"/>
            </a:endParaRPr>
          </a:p>
          <a:p>
            <a:pPr lvl="0" algn="just">
              <a:defRPr/>
            </a:pPr>
            <a:r>
              <a:rPr lang="ru-RU" sz="2400" b="1">
                <a:solidFill>
                  <a:srgbClr val="C00000"/>
                </a:solidFill>
                <a:latin typeface="Times New Roman"/>
                <a:cs typeface="Times New Roman"/>
              </a:rPr>
              <a:t>Стабильное прогрессирование </a:t>
            </a:r>
            <a:r>
              <a:rPr lang="ru-RU" sz="2400">
                <a:latin typeface="Times New Roman"/>
                <a:cs typeface="Times New Roman"/>
              </a:rPr>
              <a:t>стенозирующего атеросклероза, компенсаторные механизмы не могут обеспечить перфузию тканей на адекватном уровне </a:t>
            </a:r>
            <a:r>
              <a:rPr lang="ru-RU" sz="1200">
                <a:latin typeface="Times New Roman"/>
                <a:cs typeface="Times New Roman"/>
              </a:rPr>
              <a:t>(Казаков Ю.И., Лукин И.Б., Казаков А.Ю. и др. Выбор метода реконструкции сосудов при критической ишемии нижних конечностей. Ангиология и сосудистая хирургия. 2015;21(2):152–158.)</a:t>
            </a:r>
            <a:endParaRPr/>
          </a:p>
          <a:p>
            <a:pPr lvl="0" algn="just">
              <a:defRPr/>
            </a:pPr>
            <a:endParaRPr lang="ru-RU" sz="1200">
              <a:latin typeface="Times New Roman"/>
              <a:cs typeface="Times New Roman"/>
            </a:endParaRPr>
          </a:p>
          <a:p>
            <a:pPr lvl="0" algn="just">
              <a:defRPr/>
            </a:pPr>
            <a:r>
              <a:rPr lang="ru-RU" sz="2400" b="1">
                <a:solidFill>
                  <a:srgbClr val="C00000"/>
                </a:solidFill>
                <a:latin typeface="Times New Roman"/>
                <a:cs typeface="Times New Roman"/>
              </a:rPr>
              <a:t>Гибридная хирургия - сочетание «открытых» операций и эндоваскулярных вмешательств в рамках одного клинического эпизода</a:t>
            </a:r>
            <a:r>
              <a:rPr lang="en-US" sz="24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1200">
                <a:latin typeface="Times New Roman"/>
                <a:cs typeface="Times New Roman"/>
              </a:rPr>
              <a:t>(Чернявский М.А., Артюшин Б.С., Чернов А.В. и др. Клинический случай гибридного лечения пациента с многоуровневым атеросклеротическим поражением артерий нижних конечностей. Патология кровообращения и кардиохирургия. 2018;22(4):103–110.) </a:t>
            </a:r>
            <a:endParaRPr/>
          </a:p>
          <a:p>
            <a:pPr>
              <a:defRPr/>
            </a:pPr>
            <a:r>
              <a:rPr lang="ru-RU"/>
              <a:t> </a:t>
            </a:r>
            <a:endParaRPr lang="ru-RU" sz="1200">
              <a:latin typeface="Times New Roman"/>
              <a:cs typeface="Times New Roman"/>
            </a:endParaRPr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0" y="0"/>
            <a:ext cx="11881319" cy="139012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ПОСЛЕОПЕРАЦИОННЫЙ ПЕРИОД </a:t>
            </a:r>
            <a:endParaRPr/>
          </a:p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(через 6 месяцев)</a:t>
            </a:r>
            <a:endParaRPr sz="44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63352" y="1556792"/>
          <a:ext cx="11617966" cy="4656536"/>
        </p:xfrm>
        <a:graphic>
          <a:graphicData uri="http://schemas.openxmlformats.org/drawingml/2006/table">
            <a:tbl>
              <a:tblPr firstRow="1" firstCol="1" bandRow="1" bandCol="1">
                <a:tableStyleId>{0E33155C-B45B-9016-7C5E-5A6100F69E5D}</a:tableStyleId>
              </a:tblPr>
              <a:tblGrid>
                <a:gridCol w="2376264"/>
                <a:gridCol w="3168351"/>
                <a:gridCol w="3325335"/>
                <a:gridCol w="2748016"/>
              </a:tblGrid>
              <a:tr h="720080"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 Артерии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000">
                          <a:latin typeface="Times New Roman"/>
                          <a:cs typeface="Times New Roman"/>
                        </a:rPr>
                        <a:t>Магистральный</a:t>
                      </a:r>
                      <a:endParaRPr lang="ru-RU" sz="30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000">
                          <a:latin typeface="Times New Roman"/>
                          <a:cs typeface="Times New Roman"/>
                        </a:rPr>
                        <a:t>Коллатеральный</a:t>
                      </a:r>
                      <a:endParaRPr lang="ru-RU" sz="30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000">
                          <a:latin typeface="Times New Roman"/>
                          <a:cs typeface="Times New Roman"/>
                        </a:rPr>
                        <a:t>Отсутствует</a:t>
                      </a:r>
                      <a:endParaRPr lang="ru-RU" sz="30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8646"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НПА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15 (100%)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8646"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ОБА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15 (100%)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" indent="0" algn="ctr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8646"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ПБА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" indent="0" algn="ctr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9 (60%)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" indent="0" algn="ctr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4 (26,6%)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8646"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ГБА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13 (86,6%)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2 (13,3%)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" indent="0" algn="ctr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8646"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ПоА и голень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10 (66,6%)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" indent="0" algn="ctr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–</a:t>
                      </a:r>
                      <a:endParaRPr/>
                    </a:p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latin typeface="Times New Roman"/>
                          <a:cs typeface="Times New Roman"/>
                        </a:rPr>
                        <a:t>5 (33,3%)</a:t>
                      </a:r>
                      <a:endParaRPr lang="ru-RU" sz="3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0" y="0"/>
            <a:ext cx="11881319" cy="139012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ПОСЛЕОПЕРАЦИОННЫЙ ПЕРИОД </a:t>
            </a:r>
            <a:endParaRPr/>
          </a:p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(через 6 месяцев)</a:t>
            </a:r>
            <a:endParaRPr sz="44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27448" y="2132856"/>
          <a:ext cx="10513167" cy="2103120"/>
        </p:xfrm>
        <a:graphic>
          <a:graphicData uri="http://schemas.openxmlformats.org/drawingml/2006/table">
            <a:tbl>
              <a:tblPr firstRow="1" firstCol="1" bandRow="1" bandCol="1">
                <a:tableStyleId>{6BE0CCCC-6D52-1DF1-B76C-38AA057048A0}</a:tableStyleId>
              </a:tblPr>
              <a:tblGrid>
                <a:gridCol w="3047295"/>
                <a:gridCol w="3732936"/>
                <a:gridCol w="3732936"/>
              </a:tblGrid>
              <a:tr h="972108"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6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До операции</a:t>
                      </a:r>
                      <a:endParaRPr lang="ru-RU" sz="36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После операции</a:t>
                      </a:r>
                      <a:endParaRPr lang="ru-RU" sz="36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2108"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600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ЛПИ</a:t>
                      </a:r>
                      <a:endParaRPr lang="ru-RU" sz="6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600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0,3±0,01</a:t>
                      </a:r>
                      <a:endParaRPr lang="ru-RU" sz="6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600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0,54±0,02*</a:t>
                      </a:r>
                      <a:endParaRPr lang="ru-RU" sz="6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 bwMode="auto">
          <a:xfrm>
            <a:off x="1847528" y="4149079"/>
            <a:ext cx="9505056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" indent="450215"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1400">
                <a:latin typeface="Times New Roman"/>
                <a:ea typeface="Calibri"/>
              </a:rPr>
              <a:t>Примечание: * – при </a:t>
            </a:r>
            <a:r>
              <a:rPr lang="en-US" sz="1400">
                <a:latin typeface="Times New Roman"/>
                <a:ea typeface="Calibri"/>
              </a:rPr>
              <a:t>p</a:t>
            </a:r>
            <a:r>
              <a:rPr lang="ru-RU" sz="1400">
                <a:latin typeface="Times New Roman"/>
                <a:ea typeface="Calibri"/>
              </a:rPr>
              <a:t>˂0,05 в сравнении с показателями до лечения</a:t>
            </a:r>
            <a:r>
              <a:rPr lang="ru-RU">
                <a:latin typeface="Times New Roman"/>
                <a:ea typeface="Calibri"/>
              </a:rPr>
              <a:t>.</a:t>
            </a:r>
            <a:endParaRPr lang="ru-RU" sz="1600">
              <a:latin typeface="Calibri"/>
              <a:ea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0" y="0"/>
            <a:ext cx="11881319" cy="139012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ПОСЛЕОПЕРАЦИОННЫЙ ПЕРИОД </a:t>
            </a:r>
            <a:endParaRPr/>
          </a:p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(через 6 месяцев) </a:t>
            </a:r>
            <a:r>
              <a:rPr lang="ru-RU" sz="3600" b="1">
                <a:solidFill>
                  <a:srgbClr val="002060"/>
                </a:solidFill>
                <a:latin typeface="Times New Roman"/>
                <a:cs typeface="Times New Roman"/>
              </a:rPr>
              <a:t>изменение клинического статуса</a:t>
            </a:r>
            <a:endParaRPr sz="36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51384" y="1772813"/>
          <a:ext cx="11089232" cy="4748004"/>
        </p:xfrm>
        <a:graphic>
          <a:graphicData uri="http://schemas.openxmlformats.org/drawingml/2006/table">
            <a:tbl>
              <a:tblPr firstRow="1" firstCol="1" bandRow="1" bandCol="1">
                <a:tableStyleId>{63307118-6638-F681-9322-ABDB879980A8}</a:tableStyleId>
              </a:tblPr>
              <a:tblGrid>
                <a:gridCol w="2088232"/>
                <a:gridCol w="4824536"/>
                <a:gridCol w="4176464"/>
              </a:tblGrid>
              <a:tr h="396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Баллы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Эффективность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После операции</a:t>
                      </a:r>
                    </a:p>
                  </a:txBody>
                  <a:tcPr marL="0" marR="0" marT="0" marB="0"/>
                </a:tc>
              </a:tr>
              <a:tr h="5017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+3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Значительное улучшение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11 (73,3%)</a:t>
                      </a:r>
                    </a:p>
                  </a:txBody>
                  <a:tcPr marL="0" marR="0" marT="0" marB="0"/>
                </a:tc>
              </a:tr>
              <a:tr h="679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+2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Умеренное улучшение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4 (26,6%)</a:t>
                      </a:r>
                    </a:p>
                  </a:txBody>
                  <a:tcPr marL="0" marR="0" marT="0" marB="0"/>
                </a:tc>
              </a:tr>
              <a:tr h="545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+1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Минимальное улучшение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617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0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Без изменений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678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-1 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Минимальное ухудшение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679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-2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Умеренное ухудшение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612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-3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Значительное ухудшение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310" marR="6731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581015" algn="l"/>
                        </a:tabLst>
                        <a:defRPr/>
                      </a:pPr>
                      <a:r>
                        <a:rPr lang="ru-RU" sz="2800">
                          <a:latin typeface="Times New Roman"/>
                          <a:cs typeface="Times New Roman"/>
                        </a:rPr>
                        <a:t>–</a:t>
                      </a: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/>
        </p:nvGraphicFramePr>
        <p:xfrm>
          <a:off x="479376" y="1417320"/>
          <a:ext cx="11089232" cy="518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835327482"/>
          <p:cNvSpPr txBox="1"/>
          <p:nvPr/>
        </p:nvSpPr>
        <p:spPr bwMode="auto">
          <a:xfrm>
            <a:off x="0" y="0"/>
            <a:ext cx="11881319" cy="139012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ПОСЛЕОПЕРАЦИОННЫЙ ПЕРИОД </a:t>
            </a:r>
            <a:endParaRPr/>
          </a:p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(через 6 месяцев) сохранность конечности</a:t>
            </a:r>
            <a:endParaRPr sz="36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0" y="0"/>
            <a:ext cx="11881319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ВЫВОДЫ и ПРЕДЛОЖЕНИЯ</a:t>
            </a:r>
            <a:endParaRPr sz="44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263351" y="980728"/>
            <a:ext cx="116179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/>
              <a:buChar char="ü"/>
              <a:defRPr/>
            </a:pPr>
            <a:r>
              <a:rPr lang="ru-RU" sz="4000">
                <a:latin typeface="Times New Roman"/>
                <a:cs typeface="Times New Roman"/>
              </a:rPr>
              <a:t>Гибридные технологии – перспективы развития</a:t>
            </a:r>
            <a:endParaRPr/>
          </a:p>
          <a:p>
            <a:pPr marL="571500" indent="-571500" algn="just">
              <a:buFont typeface="Wingdings"/>
              <a:buChar char="ü"/>
              <a:defRPr/>
            </a:pPr>
            <a:r>
              <a:rPr lang="ru-RU" sz="4000">
                <a:latin typeface="Times New Roman"/>
                <a:cs typeface="Times New Roman"/>
              </a:rPr>
              <a:t>Цель применения – улучшение качества жизни пациента, сохранение конечности</a:t>
            </a:r>
            <a:endParaRPr/>
          </a:p>
          <a:p>
            <a:pPr marL="571500" indent="-571500" algn="just">
              <a:buFont typeface="Wingdings"/>
              <a:buChar char="ü"/>
              <a:defRPr/>
            </a:pPr>
            <a:r>
              <a:rPr lang="ru-RU" sz="4000">
                <a:latin typeface="Times New Roman"/>
                <a:cs typeface="Times New Roman"/>
              </a:rPr>
              <a:t>Сокращение сроков госпитализации</a:t>
            </a:r>
            <a:endParaRPr/>
          </a:p>
          <a:p>
            <a:pPr marL="571500" indent="-571500" algn="just">
              <a:buFont typeface="Wingdings"/>
              <a:buChar char="ü"/>
              <a:defRPr/>
            </a:pPr>
            <a:r>
              <a:rPr lang="ru-RU" sz="4000">
                <a:latin typeface="Times New Roman"/>
                <a:cs typeface="Times New Roman"/>
              </a:rPr>
              <a:t>Активное освоение сосудистыми хирургами смежных специальностей (УЗИ, РХМДЛ)</a:t>
            </a:r>
            <a:endParaRPr/>
          </a:p>
          <a:p>
            <a:pPr marL="571500" indent="-571500" algn="just">
              <a:buFont typeface="Wingdings"/>
              <a:buChar char="ü"/>
              <a:defRPr/>
            </a:pPr>
            <a:r>
              <a:rPr lang="ru-RU" sz="4000">
                <a:latin typeface="Times New Roman"/>
                <a:cs typeface="Times New Roman"/>
              </a:rPr>
              <a:t>Улучшение диагностики и оказания помощи на амбулаторном этапе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0" y="-99392"/>
            <a:ext cx="12192000" cy="50520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КОМАНДА АНГИОХИРУРГИЧЕСКОЙ ПОМОЩИ ОБУЗ «КГКБСМП»</a:t>
            </a:r>
            <a:endParaRPr sz="28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87688" y="405811"/>
            <a:ext cx="2088231" cy="28660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60470" y="405810"/>
            <a:ext cx="2179746" cy="28660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3215680" y="3212976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latin typeface="Times New Roman"/>
                <a:cs typeface="Times New Roman"/>
              </a:rPr>
              <a:t>к.м.н. Гордов М.Ю.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5556882" y="3212976"/>
            <a:ext cx="2843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latin typeface="Times New Roman"/>
                <a:cs typeface="Times New Roman"/>
              </a:rPr>
              <a:t>д.м.н., проф. Боломатов Н.В.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1384" y="339700"/>
            <a:ext cx="2229112" cy="29321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551384" y="3212976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latin typeface="Times New Roman"/>
                <a:cs typeface="Times New Roman"/>
              </a:rPr>
              <a:t>Ларина И.В.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16280" y="405810"/>
            <a:ext cx="2088231" cy="28660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8508267" y="320297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latin typeface="Times New Roman"/>
                <a:cs typeface="Times New Roman"/>
              </a:rPr>
              <a:t>Алексеев А.В.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51384" y="3789040"/>
            <a:ext cx="2309612" cy="266429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 bwMode="auto">
          <a:xfrm>
            <a:off x="623391" y="6402814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latin typeface="Times New Roman"/>
                <a:cs typeface="Times New Roman"/>
              </a:rPr>
              <a:t>Лазарева К.А.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215680" y="3789040"/>
            <a:ext cx="2160239" cy="26642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3215680" y="6402814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latin typeface="Times New Roman"/>
                <a:cs typeface="Times New Roman"/>
              </a:rPr>
              <a:t>Дюмина М.Ю.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868161" y="3789040"/>
            <a:ext cx="2172055" cy="26642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 bwMode="auto">
          <a:xfrm>
            <a:off x="5807968" y="6402814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latin typeface="Times New Roman"/>
                <a:cs typeface="Times New Roman"/>
              </a:rPr>
              <a:t>к.м.н. Орлова А.Ю.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616280" y="3573016"/>
            <a:ext cx="2196243" cy="28803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 bwMode="auto">
          <a:xfrm>
            <a:off x="8543243" y="6402814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latin typeface="Times New Roman"/>
                <a:cs typeface="Times New Roman"/>
              </a:rPr>
              <a:t>Арапбай у 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1835327482"/>
          <p:cNvSpPr txBox="1"/>
          <p:nvPr/>
        </p:nvSpPr>
        <p:spPr bwMode="auto">
          <a:xfrm>
            <a:off x="-24680" y="476672"/>
            <a:ext cx="12192000" cy="59910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just">
              <a:defRPr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СПАСИБО </a:t>
            </a:r>
            <a:endParaRPr/>
          </a:p>
          <a:p>
            <a:pPr algn="just">
              <a:defRPr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             </a:t>
            </a:r>
            <a:endParaRPr/>
          </a:p>
          <a:p>
            <a:pPr algn="just">
              <a:defRPr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           ЗА </a:t>
            </a:r>
            <a:endParaRPr/>
          </a:p>
          <a:p>
            <a:pPr algn="r">
              <a:defRPr/>
            </a:pPr>
            <a:endParaRPr lang="ru-RU" sz="80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r">
              <a:defRPr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ВНИМАНИЕ</a:t>
            </a:r>
            <a:endParaRPr sz="80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551384" y="873248"/>
            <a:ext cx="1123324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>
                <a:latin typeface="Times New Roman"/>
                <a:cs typeface="Times New Roman"/>
              </a:rPr>
              <a:t>В случаях поражений </a:t>
            </a:r>
            <a:r>
              <a:rPr lang="ru-RU" sz="2800" b="1">
                <a:solidFill>
                  <a:srgbClr val="FF0000"/>
                </a:solidFill>
                <a:latin typeface="Times New Roman"/>
                <a:cs typeface="Times New Roman"/>
              </a:rPr>
              <a:t>подвздошно-бедренного сегмента </a:t>
            </a:r>
            <a:r>
              <a:rPr lang="ru-RU" sz="2800">
                <a:latin typeface="Times New Roman"/>
                <a:cs typeface="Times New Roman"/>
              </a:rPr>
              <a:t>рекомендовано </a:t>
            </a:r>
            <a:r>
              <a:rPr lang="ru-RU" sz="2800" b="1">
                <a:solidFill>
                  <a:srgbClr val="FF0000"/>
                </a:solidFill>
                <a:latin typeface="Times New Roman"/>
                <a:cs typeface="Times New Roman"/>
              </a:rPr>
              <a:t>гибридное вмешательство, </a:t>
            </a:r>
            <a:r>
              <a:rPr lang="ru-RU" sz="2800">
                <a:latin typeface="Times New Roman"/>
                <a:cs typeface="Times New Roman"/>
              </a:rPr>
              <a:t>обычно эндартерэктомия или шунтирование на уровне бедра в сочетании со стентированием подвздошных артерий, даже при протяженных окклюзивных поражениях </a:t>
            </a:r>
            <a:r>
              <a:rPr lang="ru-RU" sz="1200">
                <a:latin typeface="Times New Roman"/>
                <a:cs typeface="Times New Roman"/>
              </a:rPr>
              <a:t>(</a:t>
            </a:r>
            <a:r>
              <a:rPr lang="en-US" sz="1200">
                <a:latin typeface="Times New Roman"/>
                <a:cs typeface="Times New Roman"/>
              </a:rPr>
              <a:t>Grimme F.A.B. et al. Editor’s Choice – First Results of the Covered Endovascular Reconstruction of the Aortic Bifurcation (CERAB) Technique for Aortoiliac Occlusive Disease // Eur. J. Vasc. Endovasc. Surg. Elsevier BV, 2015. Vol. 50, № 5. P. 638–647</a:t>
            </a:r>
            <a:r>
              <a:rPr lang="ru-RU" sz="1200">
                <a:latin typeface="Times New Roman"/>
                <a:cs typeface="Times New Roman"/>
              </a:rPr>
              <a:t>).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551384" y="3476131"/>
            <a:ext cx="10971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b="1">
                <a:solidFill>
                  <a:srgbClr val="FF0000"/>
                </a:solidFill>
                <a:latin typeface="Times New Roman"/>
                <a:cs typeface="Times New Roman"/>
              </a:rPr>
              <a:t>Гибридные методики </a:t>
            </a:r>
            <a:r>
              <a:rPr lang="ru-RU" sz="2800">
                <a:latin typeface="Times New Roman"/>
                <a:cs typeface="Times New Roman"/>
              </a:rPr>
              <a:t>вмешательств следует рассматривать при </a:t>
            </a:r>
            <a:r>
              <a:rPr lang="ru-RU" sz="2800" b="1">
                <a:solidFill>
                  <a:srgbClr val="FF0000"/>
                </a:solidFill>
                <a:latin typeface="Times New Roman"/>
                <a:cs typeface="Times New Roman"/>
              </a:rPr>
              <a:t>многоуровеневом поражении </a:t>
            </a:r>
            <a:r>
              <a:rPr lang="ru-RU" sz="2800">
                <a:latin typeface="Times New Roman"/>
                <a:cs typeface="Times New Roman"/>
              </a:rPr>
              <a:t>артериального русла в одноэтапном режиме </a:t>
            </a:r>
            <a:r>
              <a:rPr lang="ru-RU" sz="1200">
                <a:latin typeface="Times New Roman"/>
                <a:cs typeface="Times New Roman"/>
              </a:rPr>
              <a:t>(</a:t>
            </a:r>
            <a:r>
              <a:rPr lang="en-US" sz="1200">
                <a:latin typeface="Times New Roman"/>
                <a:cs typeface="Times New Roman"/>
              </a:rPr>
              <a:t>Menard M.T. et al. The BEST-CLI trial: a multidisciplinary effort to assess whether surgical or endovascular therapy is better for patients with critical limb ischemia // Semin. Vasc. Surg. Elsevier BV, 2014. Vol. 27, № 1. P. 82–84</a:t>
            </a:r>
            <a:r>
              <a:rPr lang="ru-RU" sz="1200">
                <a:latin typeface="Times New Roman"/>
                <a:cs typeface="Times New Roman"/>
              </a:rPr>
              <a:t>; </a:t>
            </a:r>
            <a:r>
              <a:rPr lang="en-US" sz="1200">
                <a:latin typeface="Times New Roman"/>
                <a:cs typeface="Times New Roman"/>
              </a:rPr>
              <a:t>Teraa M. et al. Critical Limb Ischemia: Current Trends and Future Directions // J. Am. Heart Assoc. Ovid Technologies (Wolters Kluwer Health), 2016. Vol. 5, № 2. P. 2938</a:t>
            </a:r>
            <a:r>
              <a:rPr lang="ru-RU" sz="1200">
                <a:latin typeface="Times New Roman"/>
                <a:cs typeface="Times New Roman"/>
              </a:rPr>
              <a:t>).</a:t>
            </a:r>
            <a:endParaRPr/>
          </a:p>
        </p:txBody>
      </p:sp>
      <p:sp>
        <p:nvSpPr>
          <p:cNvPr id="4" name="TextBox 1835327482"/>
          <p:cNvSpPr txBox="1"/>
          <p:nvPr/>
        </p:nvSpPr>
        <p:spPr bwMode="auto">
          <a:xfrm>
            <a:off x="191344" y="23475"/>
            <a:ext cx="11809310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КЛИНИЧЕСКИЕ РЕКОМЕНДАЦИИ</a:t>
            </a:r>
            <a:endParaRPr sz="44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191344" y="23475"/>
            <a:ext cx="11881319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ХАРАКТЕРИСТИКА ПАЦИЕНТОВ</a:t>
            </a:r>
            <a:endParaRPr sz="44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8" name="Диаграмма 7"/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"/>
          <a:stretch/>
        </p:blipFill>
        <p:spPr bwMode="auto">
          <a:xfrm>
            <a:off x="191344" y="696088"/>
            <a:ext cx="5563996" cy="5973271"/>
          </a:xfrm>
          <a:prstGeom prst="rect">
            <a:avLst/>
          </a:prstGeom>
        </p:spPr>
      </p:pic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6023992" y="696089"/>
          <a:ext cx="6048672" cy="5973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551384" y="719666"/>
          <a:ext cx="10945216" cy="594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835327482"/>
          <p:cNvSpPr txBox="1"/>
          <p:nvPr/>
        </p:nvSpPr>
        <p:spPr bwMode="auto">
          <a:xfrm>
            <a:off x="191344" y="23475"/>
            <a:ext cx="11881319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ХАРАКТЕРИСТИКА ПАЦИЕНТОВ</a:t>
            </a:r>
            <a:endParaRPr sz="44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03399" y="980728"/>
          <a:ext cx="9865096" cy="5256588"/>
        </p:xfrm>
        <a:graphic>
          <a:graphicData uri="http://schemas.openxmlformats.org/drawingml/2006/table">
            <a:tbl>
              <a:tblPr firstRow="1" bandRow="1">
                <a:tableStyleId>{63307118-6638-F681-9322-ABDB879980A8}</a:tableStyleId>
              </a:tblPr>
              <a:tblGrid>
                <a:gridCol w="7379674"/>
                <a:gridCol w="2485422"/>
              </a:tblGrid>
              <a:tr h="876098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СОПУТСТВУЮЩАЯ ПАТОЛОГИЯ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8760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8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Ишемическая болезнь сердца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12 (80%)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8760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800">
                          <a:ln>
                            <a:noFill/>
                          </a:ln>
                          <a:latin typeface="Times New Roman"/>
                          <a:cs typeface="Times New Roman"/>
                        </a:rPr>
                        <a:t>Церебро-васкулярная болезнь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5 (33,3%)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8760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8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Хроническая обструктивная болезнь легких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4 (26,6%)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8760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8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Сахарный диабет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 (40%)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8760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8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Онкология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 (13,3%)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1835327482"/>
          <p:cNvSpPr txBox="1"/>
          <p:nvPr/>
        </p:nvSpPr>
        <p:spPr bwMode="auto">
          <a:xfrm>
            <a:off x="191344" y="23475"/>
            <a:ext cx="11881319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ХАРАКТЕРИСТИКА ПАЦИЕНТОВ</a:t>
            </a:r>
            <a:endParaRPr sz="44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1835327482"/>
          <p:cNvSpPr txBox="1"/>
          <p:nvPr/>
        </p:nvSpPr>
        <p:spPr bwMode="auto">
          <a:xfrm>
            <a:off x="191344" y="23475"/>
            <a:ext cx="11881319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ПРЕДОПЕРАЦИОННОЕ ОБСЛЕДОВАНИЕ</a:t>
            </a:r>
            <a:endParaRPr sz="44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91343" y="1044767"/>
            <a:ext cx="11881714" cy="5730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>1. Лабораторная диагностика </a:t>
            </a:r>
            <a:r>
              <a:rPr lang="ru-RU" sz="3200">
                <a:latin typeface="Times New Roman"/>
                <a:cs typeface="Times New Roman"/>
              </a:rPr>
              <a:t>(ОАК - Эр, </a:t>
            </a:r>
            <a:r>
              <a:rPr lang="en-US" sz="3200">
                <a:latin typeface="Times New Roman"/>
                <a:cs typeface="Times New Roman"/>
              </a:rPr>
              <a:t>Hb</a:t>
            </a:r>
            <a:r>
              <a:rPr lang="ru-RU" sz="3200">
                <a:latin typeface="Times New Roman"/>
                <a:cs typeface="Times New Roman"/>
              </a:rPr>
              <a:t>, ЛК, Тр; ОАМ; БХ – креатинин, мочевина, липидограмма, глюкоза; коагулограмма – АЧТВ, МНО; МР; </a:t>
            </a:r>
            <a:r>
              <a:rPr lang="en-US" sz="3200">
                <a:latin typeface="Times New Roman"/>
                <a:cs typeface="Times New Roman"/>
              </a:rPr>
              <a:t>RW</a:t>
            </a:r>
            <a:r>
              <a:rPr lang="ru-RU" sz="3200">
                <a:latin typeface="Times New Roman"/>
                <a:cs typeface="Times New Roman"/>
              </a:rPr>
              <a:t>; анти-ВИЧ; </a:t>
            </a:r>
            <a:r>
              <a:rPr lang="en-US" sz="3200">
                <a:latin typeface="Times New Roman"/>
                <a:cs typeface="Times New Roman"/>
              </a:rPr>
              <a:t>HbsAg</a:t>
            </a:r>
            <a:r>
              <a:rPr lang="ru-RU" sz="3200">
                <a:latin typeface="Times New Roman"/>
                <a:cs typeface="Times New Roman"/>
              </a:rPr>
              <a:t>; анти-ВГС; группа крови; Резус-фактор)</a:t>
            </a:r>
            <a:endParaRPr/>
          </a:p>
          <a:p>
            <a:pPr algn="just">
              <a:defRPr/>
            </a:pPr>
            <a:r>
              <a:rPr 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>2. Инструментальное исследование </a:t>
            </a:r>
            <a:r>
              <a:rPr lang="ru-RU" sz="3200">
                <a:latin typeface="Times New Roman"/>
                <a:cs typeface="Times New Roman"/>
              </a:rPr>
              <a:t>(УЗИ аорты, подвздошных артерий, артерий нижних конечностей с измерением скоростей кровотока; Допплерография – ЛПИ; рентгенангиография аорты, подвздошных артерий, артерий нижних конечностей; Эхокардиография; УЗИ брахиоцефальных артерий; ФГДС; КАГ)</a:t>
            </a:r>
            <a:endParaRPr/>
          </a:p>
          <a:p>
            <a:pPr algn="just">
              <a:defRPr/>
            </a:pPr>
            <a:r>
              <a:rPr 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>3. Консультация специалистов по сопутствующей патологии;</a:t>
            </a:r>
            <a:endParaRPr/>
          </a:p>
          <a:p>
            <a:pPr algn="just">
              <a:defRPr/>
            </a:pPr>
            <a:r>
              <a:rPr 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>4. Осмотр анестезиолога-реаниматолога  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191344" y="23475"/>
            <a:ext cx="11881319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ХАРАКТЕРИСТИКА ПАЦИЕНТОВ</a:t>
            </a:r>
            <a:endParaRPr sz="44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7408" y="908720"/>
            <a:ext cx="5760640" cy="57606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6312024" y="1959176"/>
            <a:ext cx="56166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7200" b="1">
                <a:solidFill>
                  <a:srgbClr val="C00000"/>
                </a:solidFill>
                <a:latin typeface="Times New Roman"/>
                <a:cs typeface="Times New Roman"/>
              </a:rPr>
              <a:t>ЛПИ </a:t>
            </a:r>
            <a:endParaRPr/>
          </a:p>
          <a:p>
            <a:pPr algn="ctr">
              <a:defRPr/>
            </a:pPr>
            <a:r>
              <a:rPr lang="ru-RU" sz="7200" b="1">
                <a:solidFill>
                  <a:srgbClr val="C00000"/>
                </a:solidFill>
                <a:latin typeface="Times New Roman"/>
                <a:cs typeface="Times New Roman"/>
              </a:rPr>
              <a:t>˂ 0,4</a:t>
            </a:r>
            <a:endParaRPr/>
          </a:p>
          <a:p>
            <a:pPr algn="ctr">
              <a:defRPr/>
            </a:pPr>
            <a:r>
              <a:rPr lang="ru-RU" sz="7200" b="1">
                <a:solidFill>
                  <a:srgbClr val="C00000"/>
                </a:solidFill>
                <a:latin typeface="Times New Roman"/>
                <a:cs typeface="Times New Roman"/>
              </a:rPr>
              <a:t>(100%)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835327482"/>
          <p:cNvSpPr txBox="1"/>
          <p:nvPr/>
        </p:nvSpPr>
        <p:spPr bwMode="auto">
          <a:xfrm>
            <a:off x="191344" y="-48533"/>
            <a:ext cx="11881319" cy="7412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ХАРАКТЕРИСТИКА ПАЦИЕНТОВ</a:t>
            </a:r>
            <a:endParaRPr sz="44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93323" y="1059041"/>
            <a:ext cx="3801242" cy="94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Окклюзия ОПА и НПА - 8 (53,3%)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8344867" y="1334231"/>
            <a:ext cx="3832605" cy="94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Стеноз ОПА и НПА - </a:t>
            </a:r>
            <a:endParaRPr/>
          </a:p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7 (46,6%)</a:t>
            </a:r>
            <a:endParaRPr/>
          </a:p>
        </p:txBody>
      </p:sp>
      <p:sp>
        <p:nvSpPr>
          <p:cNvPr id="2068395878" name="TextBox 3"/>
          <p:cNvSpPr txBox="1"/>
          <p:nvPr/>
        </p:nvSpPr>
        <p:spPr bwMode="auto">
          <a:xfrm>
            <a:off x="88572" y="2301387"/>
            <a:ext cx="3824132" cy="94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Окклюзия ОБА - </a:t>
            </a:r>
            <a:endParaRPr/>
          </a:p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11 (73,3%)</a:t>
            </a:r>
            <a:endParaRPr/>
          </a:p>
        </p:txBody>
      </p:sp>
      <p:sp>
        <p:nvSpPr>
          <p:cNvPr id="2071947689" name="TextBox 3"/>
          <p:cNvSpPr txBox="1"/>
          <p:nvPr/>
        </p:nvSpPr>
        <p:spPr bwMode="auto">
          <a:xfrm>
            <a:off x="7987597" y="2357366"/>
            <a:ext cx="3901965" cy="94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Стеноз ОБА - </a:t>
            </a:r>
            <a:endParaRPr/>
          </a:p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4 (26,6%)</a:t>
            </a:r>
            <a:endParaRPr/>
          </a:p>
        </p:txBody>
      </p:sp>
      <p:sp>
        <p:nvSpPr>
          <p:cNvPr id="2126778500" name="TextBox 3"/>
          <p:cNvSpPr txBox="1"/>
          <p:nvPr/>
        </p:nvSpPr>
        <p:spPr bwMode="auto">
          <a:xfrm>
            <a:off x="123171" y="3660708"/>
            <a:ext cx="3803222" cy="94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Окклюзия ПБА - </a:t>
            </a:r>
            <a:endParaRPr/>
          </a:p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4 (26,6%)</a:t>
            </a:r>
          </a:p>
        </p:txBody>
      </p:sp>
      <p:sp>
        <p:nvSpPr>
          <p:cNvPr id="885420356" name="TextBox 3"/>
          <p:cNvSpPr txBox="1"/>
          <p:nvPr/>
        </p:nvSpPr>
        <p:spPr bwMode="auto">
          <a:xfrm>
            <a:off x="8132134" y="3395772"/>
            <a:ext cx="3902108" cy="94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Стеноз устья ГБА - </a:t>
            </a:r>
            <a:endParaRPr/>
          </a:p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6 (40,0%)</a:t>
            </a:r>
            <a:endParaRPr/>
          </a:p>
        </p:txBody>
      </p:sp>
      <p:sp>
        <p:nvSpPr>
          <p:cNvPr id="63877659" name="TextBox 3"/>
          <p:cNvSpPr txBox="1"/>
          <p:nvPr/>
        </p:nvSpPr>
        <p:spPr bwMode="auto">
          <a:xfrm>
            <a:off x="-14273" y="5062936"/>
            <a:ext cx="3803257" cy="94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Окклюзия артерий голени - 5 (33,3%)</a:t>
            </a:r>
            <a:endParaRPr/>
          </a:p>
        </p:txBody>
      </p:sp>
      <p:sp>
        <p:nvSpPr>
          <p:cNvPr id="1769475721" name="TextBox 3"/>
          <p:cNvSpPr txBox="1"/>
          <p:nvPr/>
        </p:nvSpPr>
        <p:spPr bwMode="auto">
          <a:xfrm>
            <a:off x="8090424" y="5531645"/>
            <a:ext cx="3902289" cy="762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>
                <a:latin typeface="Times New Roman"/>
                <a:cs typeface="Times New Roman"/>
              </a:rPr>
              <a:t>Проходимые ПоА и артерии голени - 10 (66,6%)</a:t>
            </a:r>
            <a:endParaRPr lang="ru-RU" sz="2800" b="1">
              <a:latin typeface="Times New Roman"/>
              <a:cs typeface="Times New Roman"/>
            </a:endParaRPr>
          </a:p>
        </p:txBody>
      </p:sp>
      <p:pic>
        <p:nvPicPr>
          <p:cNvPr id="1335985861" name="Рисунок 1335985860"/>
          <p:cNvPicPr>
            <a:picLocks noChangeAspect="1"/>
          </p:cNvPicPr>
          <p:nvPr/>
        </p:nvPicPr>
        <p:blipFill>
          <a:blip r:embed="rId2"/>
          <a:srcRect l="33638" t="19487" r="35110"/>
          <a:stretch/>
        </p:blipFill>
        <p:spPr bwMode="auto">
          <a:xfrm>
            <a:off x="3839274" y="548680"/>
            <a:ext cx="4237403" cy="6496326"/>
          </a:xfrm>
          <a:prstGeom prst="rect">
            <a:avLst/>
          </a:prstGeom>
        </p:spPr>
      </p:pic>
      <p:sp>
        <p:nvSpPr>
          <p:cNvPr id="72239864" name="Стрелка вправо 72239863"/>
          <p:cNvSpPr/>
          <p:nvPr/>
        </p:nvSpPr>
        <p:spPr bwMode="auto">
          <a:xfrm rot="766273">
            <a:off x="3771988" y="1672458"/>
            <a:ext cx="1949829" cy="7548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810864" name="Стрелка вправо 792810863"/>
          <p:cNvSpPr/>
          <p:nvPr/>
        </p:nvSpPr>
        <p:spPr bwMode="auto">
          <a:xfrm flipV="1">
            <a:off x="3571084" y="2541568"/>
            <a:ext cx="1815453" cy="584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190451" name="Стрелка вправо 540190450"/>
          <p:cNvSpPr/>
          <p:nvPr/>
        </p:nvSpPr>
        <p:spPr bwMode="auto">
          <a:xfrm rot="20648176" flipV="1">
            <a:off x="3340547" y="3575806"/>
            <a:ext cx="2117830" cy="5741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4244355" name="Стрелка вправо 1454244354"/>
          <p:cNvSpPr/>
          <p:nvPr/>
        </p:nvSpPr>
        <p:spPr bwMode="auto">
          <a:xfrm rot="20858675" flipV="1">
            <a:off x="3527196" y="5200553"/>
            <a:ext cx="1692280" cy="457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151831" name="Стрелка влево 845151830"/>
          <p:cNvSpPr/>
          <p:nvPr/>
        </p:nvSpPr>
        <p:spPr bwMode="auto">
          <a:xfrm rot="21378757">
            <a:off x="6283011" y="1844198"/>
            <a:ext cx="2212433" cy="45719"/>
          </a:xfrm>
          <a:prstGeom prst="leftArrow">
            <a:avLst>
              <a:gd name="adj1" fmla="val 60589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036303" name="Стрелка вправо 230036302"/>
          <p:cNvSpPr/>
          <p:nvPr/>
        </p:nvSpPr>
        <p:spPr bwMode="auto">
          <a:xfrm rot="11227978" flipV="1">
            <a:off x="6540204" y="2653992"/>
            <a:ext cx="2156971" cy="45719"/>
          </a:xfrm>
          <a:prstGeom prst="rightArrow">
            <a:avLst>
              <a:gd name="adj1" fmla="val 53449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262682" name="Стрелка вправо 289262681"/>
          <p:cNvSpPr/>
          <p:nvPr/>
        </p:nvSpPr>
        <p:spPr bwMode="auto">
          <a:xfrm rot="12410878" flipV="1">
            <a:off x="6508415" y="3122672"/>
            <a:ext cx="1995566" cy="45719"/>
          </a:xfrm>
          <a:prstGeom prst="rightArrow">
            <a:avLst>
              <a:gd name="adj1" fmla="val 91330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142519" name="Стрелка вправо 857142518"/>
          <p:cNvSpPr/>
          <p:nvPr/>
        </p:nvSpPr>
        <p:spPr bwMode="auto">
          <a:xfrm rot="12060880" flipV="1">
            <a:off x="6576974" y="5600517"/>
            <a:ext cx="1692280" cy="457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3"/>
          <p:cNvSpPr txBox="1"/>
          <p:nvPr/>
        </p:nvSpPr>
        <p:spPr bwMode="auto">
          <a:xfrm>
            <a:off x="7870787" y="4434178"/>
            <a:ext cx="3902108" cy="94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Стеноз устья ПБА - </a:t>
            </a:r>
            <a:endParaRPr/>
          </a:p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9 (40,0%)</a:t>
            </a:r>
            <a:endParaRPr/>
          </a:p>
        </p:txBody>
      </p:sp>
      <p:sp>
        <p:nvSpPr>
          <p:cNvPr id="21" name="Стрелка влево 20"/>
          <p:cNvSpPr/>
          <p:nvPr/>
        </p:nvSpPr>
        <p:spPr bwMode="auto">
          <a:xfrm rot="2821234" flipV="1">
            <a:off x="6161000" y="3847604"/>
            <a:ext cx="2418095" cy="45719"/>
          </a:xfrm>
          <a:prstGeom prst="leftArrow">
            <a:avLst>
              <a:gd name="adj1" fmla="val 60589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1110</Words>
  <Application>Microsoft Office PowerPoint</Application>
  <DocSecurity>0</DocSecurity>
  <PresentationFormat>Произвольный</PresentationFormat>
  <Paragraphs>174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Пользователь</cp:lastModifiedBy>
  <cp:revision>32</cp:revision>
  <dcterms:created xsi:type="dcterms:W3CDTF">2023-10-18T09:44:28Z</dcterms:created>
  <dcterms:modified xsi:type="dcterms:W3CDTF">2023-10-31T07:47:32Z</dcterms:modified>
  <cp:category/>
  <dc:identifier/>
  <cp:contentStatus/>
  <dc:language/>
  <cp:version/>
</cp:coreProperties>
</file>