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58" r:id="rId4"/>
    <p:sldId id="259" r:id="rId5"/>
    <p:sldId id="260" r:id="rId6"/>
    <p:sldId id="261" r:id="rId7"/>
    <p:sldId id="262" r:id="rId8"/>
    <p:sldId id="263" r:id="rId9"/>
    <p:sldId id="292" r:id="rId10"/>
    <p:sldId id="265" r:id="rId11"/>
    <p:sldId id="277" r:id="rId12"/>
    <p:sldId id="264" r:id="rId13"/>
    <p:sldId id="296" r:id="rId14"/>
    <p:sldId id="278" r:id="rId15"/>
    <p:sldId id="279" r:id="rId16"/>
    <p:sldId id="290" r:id="rId17"/>
    <p:sldId id="280" r:id="rId18"/>
    <p:sldId id="291" r:id="rId19"/>
    <p:sldId id="299" r:id="rId20"/>
    <p:sldId id="298" r:id="rId21"/>
    <p:sldId id="282" r:id="rId22"/>
    <p:sldId id="283" r:id="rId23"/>
    <p:sldId id="284" r:id="rId24"/>
    <p:sldId id="266" r:id="rId25"/>
    <p:sldId id="267" r:id="rId26"/>
    <p:sldId id="268" r:id="rId27"/>
    <p:sldId id="269" r:id="rId28"/>
    <p:sldId id="270" r:id="rId29"/>
    <p:sldId id="286" r:id="rId30"/>
    <p:sldId id="287" r:id="rId31"/>
    <p:sldId id="288" r:id="rId32"/>
    <p:sldId id="295" r:id="rId33"/>
    <p:sldId id="294" r:id="rId34"/>
    <p:sldId id="272" r:id="rId35"/>
    <p:sldId id="273" r:id="rId36"/>
    <p:sldId id="274" r:id="rId37"/>
    <p:sldId id="275" r:id="rId38"/>
    <p:sldId id="300" r:id="rId39"/>
    <p:sldId id="301" r:id="rId40"/>
    <p:sldId id="302" r:id="rId41"/>
    <p:sldId id="303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85102CD-1484-40AD-B0A5-68CBBBDDC9E1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F07C8A0-3AF8-439F-8393-4E2015783E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49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02CD-1484-40AD-B0A5-68CBBBDDC9E1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C8A0-3AF8-439F-8393-4E2015783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519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02CD-1484-40AD-B0A5-68CBBBDDC9E1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C8A0-3AF8-439F-8393-4E2015783E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830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02CD-1484-40AD-B0A5-68CBBBDDC9E1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C8A0-3AF8-439F-8393-4E2015783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299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02CD-1484-40AD-B0A5-68CBBBDDC9E1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C8A0-3AF8-439F-8393-4E2015783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599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02CD-1484-40AD-B0A5-68CBBBDDC9E1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C8A0-3AF8-439F-8393-4E2015783E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004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02CD-1484-40AD-B0A5-68CBBBDDC9E1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C8A0-3AF8-439F-8393-4E2015783E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326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02CD-1484-40AD-B0A5-68CBBBDDC9E1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C8A0-3AF8-439F-8393-4E2015783E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550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02CD-1484-40AD-B0A5-68CBBBDDC9E1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C8A0-3AF8-439F-8393-4E2015783E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33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02CD-1484-40AD-B0A5-68CBBBDDC9E1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C8A0-3AF8-439F-8393-4E2015783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33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02CD-1484-40AD-B0A5-68CBBBDDC9E1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C8A0-3AF8-439F-8393-4E2015783E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09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02CD-1484-40AD-B0A5-68CBBBDDC9E1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C8A0-3AF8-439F-8393-4E2015783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03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02CD-1484-40AD-B0A5-68CBBBDDC9E1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C8A0-3AF8-439F-8393-4E2015783E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95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02CD-1484-40AD-B0A5-68CBBBDDC9E1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C8A0-3AF8-439F-8393-4E2015783E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122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02CD-1484-40AD-B0A5-68CBBBDDC9E1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C8A0-3AF8-439F-8393-4E2015783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6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02CD-1484-40AD-B0A5-68CBBBDDC9E1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C8A0-3AF8-439F-8393-4E2015783EF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430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02CD-1484-40AD-B0A5-68CBBBDDC9E1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C8A0-3AF8-439F-8393-4E2015783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71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5102CD-1484-40AD-B0A5-68CBBBDDC9E1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07C8A0-3AF8-439F-8393-4E2015783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64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780928"/>
            <a:ext cx="8208912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Анаэробная инфекция. Хирургическое лечение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3344" y="188640"/>
            <a:ext cx="6400800" cy="1152128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</a:pPr>
            <a:r>
              <a:rPr lang="ru-RU" sz="2200" b="1" dirty="0"/>
              <a:t>ФГБОУ ВО «Курский государственный медицинский университет» </a:t>
            </a:r>
            <a:r>
              <a:rPr lang="ru-RU" sz="2200" b="1" dirty="0" smtClean="0"/>
              <a:t>Минздрава России</a:t>
            </a:r>
          </a:p>
          <a:p>
            <a:pPr>
              <a:spcBef>
                <a:spcPts val="0"/>
              </a:spcBef>
            </a:pPr>
            <a:r>
              <a:rPr lang="ru-RU" sz="2200" b="1" dirty="0" smtClean="0"/>
              <a:t>Кафедра </a:t>
            </a:r>
            <a:r>
              <a:rPr lang="ru-RU" sz="2200" b="1" dirty="0"/>
              <a:t>хирургических болезней ИНО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 smtClean="0"/>
          </a:p>
          <a:p>
            <a:pPr>
              <a:spcBef>
                <a:spcPts val="0"/>
              </a:spcBef>
            </a:pPr>
            <a:r>
              <a:rPr lang="ru-RU" sz="2200" b="1" dirty="0" smtClean="0"/>
              <a:t>ОБУЗ </a:t>
            </a:r>
            <a:r>
              <a:rPr lang="ru-RU" sz="2200" b="1" dirty="0"/>
              <a:t>"Курская </a:t>
            </a:r>
            <a:r>
              <a:rPr lang="ru-RU" sz="2200" b="1" dirty="0" smtClean="0"/>
              <a:t>ОМКБ</a:t>
            </a:r>
          </a:p>
          <a:p>
            <a:pPr>
              <a:spcBef>
                <a:spcPts val="0"/>
              </a:spcBef>
            </a:pPr>
            <a:r>
              <a:rPr lang="ru-RU" sz="3300" b="1" dirty="0" smtClean="0"/>
              <a:t>Отделение </a:t>
            </a:r>
            <a:r>
              <a:rPr lang="ru-RU" sz="3300" b="1" dirty="0"/>
              <a:t>гнойной хирургии</a:t>
            </a:r>
          </a:p>
        </p:txBody>
      </p:sp>
    </p:spTree>
    <p:extLst>
      <p:ext uri="{BB962C8B-B14F-4D97-AF65-F5344CB8AC3E}">
        <p14:creationId xmlns:p14="http://schemas.microsoft.com/office/powerpoint/2010/main" val="13571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Факторы заражения </a:t>
            </a:r>
            <a:br>
              <a:rPr lang="ru-RU" sz="2800" dirty="0" smtClean="0"/>
            </a:br>
            <a:r>
              <a:rPr lang="ru-RU" sz="2800" dirty="0" err="1" smtClean="0"/>
              <a:t>клостридиальной</a:t>
            </a:r>
            <a:r>
              <a:rPr lang="ru-RU" sz="2800" dirty="0" smtClean="0"/>
              <a:t> анаэробной инфекцией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564904"/>
            <a:ext cx="7920880" cy="286977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Во </a:t>
            </a:r>
            <a:r>
              <a:rPr lang="ru-RU" dirty="0"/>
              <a:t>внешней среде </a:t>
            </a:r>
            <a:r>
              <a:rPr lang="ru-RU" dirty="0" err="1" smtClean="0"/>
              <a:t>клостридии</a:t>
            </a:r>
            <a:r>
              <a:rPr lang="ru-RU" dirty="0" smtClean="0"/>
              <a:t> </a:t>
            </a:r>
            <a:r>
              <a:rPr lang="ru-RU" dirty="0"/>
              <a:t>широко распространены </a:t>
            </a:r>
            <a:r>
              <a:rPr lang="ru-RU" dirty="0" smtClean="0"/>
              <a:t>в </a:t>
            </a:r>
            <a:r>
              <a:rPr lang="ru-RU" dirty="0"/>
              <a:t>основном в почве, где они находятся в виде спор. Могут проникать в организм человека через повреждения кожных покровов – раны, ссадины, царапины, а также через ЖКТ.</a:t>
            </a:r>
          </a:p>
          <a:p>
            <a:pPr algn="just"/>
            <a:r>
              <a:rPr lang="ru-RU" dirty="0" smtClean="0"/>
              <a:t>В организме человека </a:t>
            </a:r>
            <a:r>
              <a:rPr lang="ru-RU" dirty="0" err="1" smtClean="0"/>
              <a:t>клостридия</a:t>
            </a:r>
            <a:r>
              <a:rPr lang="ru-RU" dirty="0" smtClean="0"/>
              <a:t> </a:t>
            </a:r>
            <a:r>
              <a:rPr lang="ru-RU" dirty="0" err="1" smtClean="0"/>
              <a:t>перфрингенс</a:t>
            </a:r>
            <a:r>
              <a:rPr lang="ru-RU" dirty="0" smtClean="0"/>
              <a:t> также обитает преимущественно в просвете кишечной трубки, может являться причиной </a:t>
            </a:r>
            <a:r>
              <a:rPr lang="ru-RU" dirty="0"/>
              <a:t>развития </a:t>
            </a:r>
            <a:r>
              <a:rPr lang="ru-RU" dirty="0" smtClean="0"/>
              <a:t>псевдомембранозных колитов, </a:t>
            </a:r>
            <a:r>
              <a:rPr lang="ru-RU" dirty="0"/>
              <a:t>с </a:t>
            </a:r>
            <a:r>
              <a:rPr lang="ru-RU" dirty="0" smtClean="0"/>
              <a:t>соответствующей клинической картиной и тяжелыми системными расстройствами.</a:t>
            </a:r>
          </a:p>
          <a:p>
            <a:pPr algn="just"/>
            <a:r>
              <a:rPr lang="ru-RU" dirty="0" smtClean="0"/>
              <a:t>70 – 98% анаэробной раневой инфекции (вне зависимости от локализации процесса) являются именно эндогенной.</a:t>
            </a: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60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Патогенез развития раневой </a:t>
            </a:r>
            <a:r>
              <a:rPr lang="ru-RU" sz="2800" dirty="0" err="1" smtClean="0"/>
              <a:t>клостридиальной</a:t>
            </a:r>
            <a:r>
              <a:rPr lang="ru-RU" sz="2800" dirty="0" smtClean="0"/>
              <a:t> анаэробной инфекции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564904"/>
            <a:ext cx="7920880" cy="32403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/>
              <a:t>Клостридии</a:t>
            </a:r>
            <a:r>
              <a:rPr lang="ru-RU" dirty="0"/>
              <a:t> выделяют </a:t>
            </a:r>
            <a:r>
              <a:rPr lang="ru-RU" dirty="0" smtClean="0"/>
              <a:t>сложные экзотоксины коллоидной </a:t>
            </a:r>
            <a:r>
              <a:rPr lang="ru-RU" dirty="0"/>
              <a:t>структуры</a:t>
            </a:r>
            <a:r>
              <a:rPr lang="ru-RU" dirty="0" smtClean="0"/>
              <a:t>, </a:t>
            </a:r>
            <a:r>
              <a:rPr lang="ru-RU" dirty="0"/>
              <a:t>состоящие из нескольких </a:t>
            </a:r>
            <a:r>
              <a:rPr lang="ru-RU" dirty="0" smtClean="0"/>
              <a:t>фракций.</a:t>
            </a:r>
            <a:endParaRPr lang="ru-RU" dirty="0"/>
          </a:p>
          <a:p>
            <a:pPr algn="just"/>
            <a:r>
              <a:rPr lang="ru-RU" dirty="0" smtClean="0"/>
              <a:t>Благодаря им развиваются газообразование </a:t>
            </a:r>
            <a:r>
              <a:rPr lang="ru-RU" dirty="0"/>
              <a:t>и отек, </a:t>
            </a:r>
            <a:r>
              <a:rPr lang="ru-RU" dirty="0" smtClean="0"/>
              <a:t>которые способствуют быстрому распространению </a:t>
            </a:r>
            <a:r>
              <a:rPr lang="ru-RU" dirty="0"/>
              <a:t>по сосудисто-нервным </a:t>
            </a:r>
            <a:r>
              <a:rPr lang="ru-RU" dirty="0" smtClean="0"/>
              <a:t>пучкам, вызывает тромбоз вен, артерий и МЦР. </a:t>
            </a:r>
          </a:p>
          <a:p>
            <a:pPr algn="just"/>
            <a:r>
              <a:rPr lang="ru-RU" dirty="0" smtClean="0"/>
              <a:t>Продолжительность </a:t>
            </a:r>
            <a:r>
              <a:rPr lang="ru-RU" dirty="0"/>
              <a:t>инкубационного периода анаэробной инфекции составляет от </a:t>
            </a:r>
            <a:r>
              <a:rPr lang="ru-RU" b="1" dirty="0"/>
              <a:t>нескольких часов </a:t>
            </a:r>
            <a:r>
              <a:rPr lang="ru-RU" dirty="0"/>
              <a:t>до </a:t>
            </a:r>
            <a:r>
              <a:rPr lang="ru-RU" b="1" dirty="0"/>
              <a:t>2-3 </a:t>
            </a:r>
            <a:r>
              <a:rPr lang="ru-RU" b="1" dirty="0" smtClean="0"/>
              <a:t>недель</a:t>
            </a:r>
            <a:r>
              <a:rPr lang="ru-RU" dirty="0" smtClean="0"/>
              <a:t>, </a:t>
            </a:r>
            <a:r>
              <a:rPr lang="ru-RU" dirty="0"/>
              <a:t>при этом чем он короче, тем тяжелее течение и </a:t>
            </a:r>
            <a:r>
              <a:rPr lang="ru-RU" dirty="0" smtClean="0"/>
              <a:t>менее благоприятен </a:t>
            </a:r>
            <a:r>
              <a:rPr lang="ru-RU" dirty="0"/>
              <a:t>прогноз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90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Патоморфологические формы поражения </a:t>
            </a:r>
            <a:r>
              <a:rPr lang="ru-RU" sz="3100" dirty="0" err="1" smtClean="0"/>
              <a:t>клостридиальной</a:t>
            </a:r>
            <a:r>
              <a:rPr lang="ru-RU" sz="3100" dirty="0" smtClean="0"/>
              <a:t> </a:t>
            </a:r>
            <a:r>
              <a:rPr lang="ru-RU" sz="3100" dirty="0"/>
              <a:t>анаэробной инфекции</a:t>
            </a:r>
            <a:r>
              <a:rPr lang="ru-RU" sz="3100" dirty="0" smtClean="0"/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/>
              <a:t>Клостридиальный</a:t>
            </a:r>
            <a:r>
              <a:rPr lang="ru-RU" dirty="0" smtClean="0"/>
              <a:t> миозит</a:t>
            </a:r>
          </a:p>
          <a:p>
            <a:pPr algn="just"/>
            <a:r>
              <a:rPr lang="ru-RU" dirty="0" err="1" smtClean="0"/>
              <a:t>Клостридиальный</a:t>
            </a:r>
            <a:r>
              <a:rPr lang="ru-RU" dirty="0" smtClean="0"/>
              <a:t> целлюлит</a:t>
            </a:r>
          </a:p>
          <a:p>
            <a:pPr algn="just"/>
            <a:r>
              <a:rPr lang="ru-RU" dirty="0"/>
              <a:t>Поражение отдельных </a:t>
            </a:r>
            <a:r>
              <a:rPr lang="ru-RU" dirty="0" smtClean="0"/>
              <a:t>органов, систем </a:t>
            </a:r>
            <a:r>
              <a:rPr lang="ru-RU" dirty="0"/>
              <a:t>(желчный пузырь, матка, анаэробный перитонит, сепсис)</a:t>
            </a:r>
          </a:p>
          <a:p>
            <a:pPr algn="just"/>
            <a:r>
              <a:rPr lang="ru-RU" dirty="0" smtClean="0"/>
              <a:t>Смешанная форма</a:t>
            </a:r>
          </a:p>
        </p:txBody>
      </p:sp>
    </p:spTree>
    <p:extLst>
      <p:ext uri="{BB962C8B-B14F-4D97-AF65-F5344CB8AC3E}">
        <p14:creationId xmlns:p14="http://schemas.microsoft.com/office/powerpoint/2010/main" val="218783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/>
              <a:t>Классификация по глубине поражения анаэробной инфекции: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1 уровень – поражение собственной кожи 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ru-RU" sz="1700" dirty="0"/>
              <a:t>(</a:t>
            </a:r>
            <a:r>
              <a:rPr lang="en-US" sz="1700" dirty="0"/>
              <a:t>Str. </a:t>
            </a:r>
            <a:r>
              <a:rPr lang="en-US" sz="1700" dirty="0" err="1"/>
              <a:t>pyogenes</a:t>
            </a:r>
            <a:r>
              <a:rPr lang="en-US" sz="1700" dirty="0"/>
              <a:t>)</a:t>
            </a:r>
            <a:endParaRPr lang="ru-RU" sz="1700" dirty="0"/>
          </a:p>
          <a:p>
            <a:pPr algn="just"/>
            <a:r>
              <a:rPr lang="ru-RU" dirty="0" smtClean="0"/>
              <a:t>2 уровень – поражение подкожной клетчатки</a:t>
            </a:r>
            <a:r>
              <a:rPr lang="en-US" dirty="0" smtClean="0"/>
              <a:t> </a:t>
            </a:r>
          </a:p>
          <a:p>
            <a:pPr marL="0" indent="0" algn="just">
              <a:buNone/>
            </a:pPr>
            <a:r>
              <a:rPr lang="ru-RU" sz="1900" dirty="0" smtClean="0"/>
              <a:t>	</a:t>
            </a:r>
            <a:r>
              <a:rPr lang="en-US" sz="1700" dirty="0" smtClean="0"/>
              <a:t>(</a:t>
            </a:r>
            <a:r>
              <a:rPr lang="en-US" sz="1700" dirty="0"/>
              <a:t>St. </a:t>
            </a:r>
            <a:r>
              <a:rPr lang="en-US" sz="1700" dirty="0" err="1"/>
              <a:t>aureus</a:t>
            </a:r>
            <a:r>
              <a:rPr lang="en-US" sz="1700" dirty="0"/>
              <a:t>, Str. </a:t>
            </a:r>
            <a:r>
              <a:rPr lang="en-US" sz="1700" dirty="0" err="1"/>
              <a:t>Pyogenes</a:t>
            </a:r>
            <a:r>
              <a:rPr lang="en-US" sz="1700" dirty="0"/>
              <a:t>)</a:t>
            </a:r>
            <a:endParaRPr lang="ru-RU" sz="1700" dirty="0"/>
          </a:p>
          <a:p>
            <a:pPr algn="just"/>
            <a:r>
              <a:rPr lang="ru-RU" dirty="0" smtClean="0"/>
              <a:t>3 уровень – поражение поверхностной фасции</a:t>
            </a:r>
            <a:endParaRPr lang="en-US" dirty="0" smtClean="0"/>
          </a:p>
          <a:p>
            <a:pPr marL="0" indent="0" algn="just">
              <a:buNone/>
            </a:pPr>
            <a:r>
              <a:rPr lang="ru-RU" sz="1900" dirty="0" smtClean="0"/>
              <a:t>	</a:t>
            </a:r>
            <a:r>
              <a:rPr lang="en-US" sz="1700" dirty="0" smtClean="0"/>
              <a:t>(</a:t>
            </a:r>
            <a:r>
              <a:rPr lang="ru-RU" sz="1700" dirty="0"/>
              <a:t>смешанная: </a:t>
            </a:r>
            <a:r>
              <a:rPr lang="en-US" sz="1700" dirty="0"/>
              <a:t>St. </a:t>
            </a:r>
            <a:r>
              <a:rPr lang="en-US" sz="1700" dirty="0" err="1"/>
              <a:t>aureus</a:t>
            </a:r>
            <a:r>
              <a:rPr lang="en-US" sz="1700" dirty="0"/>
              <a:t>, E. coli, Pr. Mirabilis, Ps. </a:t>
            </a:r>
            <a:r>
              <a:rPr lang="en-US" sz="1700" dirty="0" err="1"/>
              <a:t>Aeruginosa</a:t>
            </a:r>
            <a:r>
              <a:rPr lang="en-US" sz="1700" dirty="0"/>
              <a:t>, </a:t>
            </a:r>
            <a:r>
              <a:rPr lang="en-US" sz="1700" dirty="0" err="1"/>
              <a:t>Enteribacter</a:t>
            </a:r>
            <a:r>
              <a:rPr lang="en-US" sz="1700" dirty="0"/>
              <a:t>, </a:t>
            </a:r>
            <a:r>
              <a:rPr lang="ru-RU" sz="1700" dirty="0"/>
              <a:t>анаэробная флора)</a:t>
            </a:r>
            <a:endParaRPr lang="ru-RU" sz="1900" dirty="0"/>
          </a:p>
          <a:p>
            <a:pPr algn="just"/>
            <a:r>
              <a:rPr lang="ru-RU" dirty="0" smtClean="0"/>
              <a:t>4 уровень – поражение мышц и глубоких структур</a:t>
            </a:r>
          </a:p>
          <a:p>
            <a:pPr marL="0" indent="0" algn="just">
              <a:buNone/>
            </a:pPr>
            <a:r>
              <a:rPr lang="ru-RU" sz="1900" dirty="0" smtClean="0"/>
              <a:t>	</a:t>
            </a:r>
            <a:r>
              <a:rPr lang="ru-RU" sz="1700" dirty="0" smtClean="0"/>
              <a:t>(смешанная: </a:t>
            </a:r>
            <a:r>
              <a:rPr lang="en-US" sz="1700" dirty="0" smtClean="0"/>
              <a:t>B. </a:t>
            </a:r>
            <a:r>
              <a:rPr lang="en-US" sz="1700" dirty="0" err="1" smtClean="0"/>
              <a:t>fragilis</a:t>
            </a:r>
            <a:r>
              <a:rPr lang="en-US" sz="1700" dirty="0" smtClean="0"/>
              <a:t>, clostridium spp., St. </a:t>
            </a:r>
            <a:r>
              <a:rPr lang="en-US" sz="1700" dirty="0" err="1" smtClean="0"/>
              <a:t>aureus</a:t>
            </a:r>
            <a:r>
              <a:rPr lang="en-US" sz="1700" dirty="0" smtClean="0"/>
              <a:t> </a:t>
            </a:r>
            <a:r>
              <a:rPr lang="ru-RU" sz="1700" dirty="0" smtClean="0"/>
              <a:t>и др.)</a:t>
            </a:r>
            <a:r>
              <a:rPr lang="ru-RU" sz="2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28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Клиническая картина при АИ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780928"/>
            <a:ext cx="7848872" cy="316835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Для острой АИ характерен выраженный некротический процесс в тканях, массивный отек и газообразование.</a:t>
            </a:r>
          </a:p>
          <a:p>
            <a:pPr algn="just"/>
            <a:r>
              <a:rPr lang="ru-RU" dirty="0" smtClean="0"/>
              <a:t>Основными клиническими проявлениями анаэробной инфекции являются развитие выраженного отека</a:t>
            </a:r>
            <a:r>
              <a:rPr lang="ru-RU" dirty="0"/>
              <a:t>,</a:t>
            </a:r>
            <a:r>
              <a:rPr lang="ru-RU" dirty="0" smtClean="0"/>
              <a:t> чувства </a:t>
            </a:r>
            <a:r>
              <a:rPr lang="ru-RU" dirty="0"/>
              <a:t>распирания тканей, сильные </a:t>
            </a:r>
            <a:r>
              <a:rPr lang="ru-RU" dirty="0" smtClean="0"/>
              <a:t>боли в ране и конечности, флегмоны, появление в тканях газа, образующегося в процессе жизнедеятельности </a:t>
            </a:r>
            <a:r>
              <a:rPr lang="ru-RU" dirty="0" err="1" smtClean="0"/>
              <a:t>клостридиальных</a:t>
            </a:r>
            <a:r>
              <a:rPr lang="ru-RU" dirty="0" smtClean="0"/>
              <a:t> агентов.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26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Клиническая картина при АИ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708920"/>
            <a:ext cx="7920880" cy="28803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Обращает на себя внимание контраст между сильными болевыми ощущениями  </a:t>
            </a:r>
            <a:r>
              <a:rPr lang="ru-RU" dirty="0"/>
              <a:t>в ране и </a:t>
            </a:r>
            <a:r>
              <a:rPr lang="ru-RU" dirty="0" smtClean="0"/>
              <a:t>отсутствие выраженных гнойно-воспалительных проявлений в ней.</a:t>
            </a:r>
          </a:p>
          <a:p>
            <a:pPr algn="just"/>
            <a:r>
              <a:rPr lang="ru-RU" dirty="0" smtClean="0"/>
              <a:t>Отек, флегмона и некроз быстро прогрессируют на фоне едва уловимых </a:t>
            </a:r>
            <a:r>
              <a:rPr lang="ru-RU" dirty="0" err="1" smtClean="0"/>
              <a:t>эритематозных</a:t>
            </a:r>
            <a:r>
              <a:rPr lang="ru-RU" dirty="0" smtClean="0"/>
              <a:t> изменений на коже.</a:t>
            </a:r>
          </a:p>
          <a:p>
            <a:pPr algn="just"/>
            <a:r>
              <a:rPr lang="ru-RU" dirty="0" smtClean="0"/>
              <a:t>Уровень инфекционно-токсического процесса всегда «опережает» местные клинические проявления.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2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Признаками нарастающего отека являются</a:t>
            </a:r>
            <a:r>
              <a:rPr lang="ru-RU" sz="3200" dirty="0" smtClean="0">
                <a:solidFill>
                  <a:prstClr val="black"/>
                </a:solidFill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лоснящаяся кожа пораженного участка</a:t>
            </a:r>
          </a:p>
          <a:p>
            <a:pPr algn="just"/>
            <a:r>
              <a:rPr lang="ru-RU" dirty="0"/>
              <a:t>врезание </a:t>
            </a:r>
            <a:r>
              <a:rPr lang="ru-RU" dirty="0" smtClean="0"/>
              <a:t>наложенных ранее швов</a:t>
            </a:r>
            <a:endParaRPr lang="ru-RU" dirty="0"/>
          </a:p>
          <a:p>
            <a:pPr algn="just"/>
            <a:r>
              <a:rPr lang="ru-RU" dirty="0" smtClean="0"/>
              <a:t>лигатура, завязанная для контроля </a:t>
            </a:r>
            <a:r>
              <a:rPr lang="ru-RU" dirty="0"/>
              <a:t>вокруг пораженного сегмента конечности – </a:t>
            </a:r>
            <a:r>
              <a:rPr lang="ru-RU" dirty="0" smtClean="0"/>
              <a:t>быстро и глубоко </a:t>
            </a:r>
            <a:r>
              <a:rPr lang="ru-RU" dirty="0"/>
              <a:t>врезается  в </a:t>
            </a:r>
            <a:r>
              <a:rPr lang="ru-RU" dirty="0" smtClean="0"/>
              <a:t>ткани («</a:t>
            </a:r>
            <a:r>
              <a:rPr lang="ru-RU" dirty="0"/>
              <a:t>симптом лигатуры»)</a:t>
            </a:r>
          </a:p>
          <a:p>
            <a:pPr marL="1828800" lvl="4" indent="0">
              <a:buNone/>
            </a:pPr>
            <a:r>
              <a:rPr lang="ru-RU" sz="1200" dirty="0"/>
              <a:t>А.В.  Мельникова 1952г.</a:t>
            </a:r>
            <a:r>
              <a:rPr lang="ru-RU" sz="1900" dirty="0"/>
              <a:t> </a:t>
            </a:r>
            <a:endParaRPr lang="ru-RU" sz="11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959497"/>
            <a:ext cx="3336925" cy="250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8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Клиническая картина при АИ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На коже четко обозначается рисунок подкожных вен, образуются </a:t>
            </a:r>
            <a:r>
              <a:rPr lang="ru-RU" dirty="0" err="1" smtClean="0"/>
              <a:t>фликтены</a:t>
            </a:r>
            <a:r>
              <a:rPr lang="ru-RU" dirty="0" smtClean="0"/>
              <a:t> (пузыри, наполненные мутной жидкостью, содержащие </a:t>
            </a:r>
            <a:r>
              <a:rPr lang="ru-RU" dirty="0" err="1" smtClean="0"/>
              <a:t>клостридии</a:t>
            </a:r>
            <a:r>
              <a:rPr lang="ru-RU" dirty="0" smtClean="0"/>
              <a:t>).</a:t>
            </a:r>
          </a:p>
          <a:p>
            <a:pPr algn="just"/>
            <a:r>
              <a:rPr lang="ru-RU" dirty="0" smtClean="0"/>
              <a:t>Сама рана имеет </a:t>
            </a:r>
            <a:r>
              <a:rPr lang="ru-RU" dirty="0" smtClean="0"/>
              <a:t>«сухой» </a:t>
            </a:r>
            <a:r>
              <a:rPr lang="ru-RU" dirty="0" smtClean="0"/>
              <a:t>вид, отечные мышцы серого цвета, не сокращаются, появляется характерный запах разложения.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96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Клиническая картина при АИ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4403246" cy="344728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Газ</a:t>
            </a:r>
            <a:r>
              <a:rPr lang="ru-RU" dirty="0"/>
              <a:t>, образующийся в процессе  жизнедеятельности </a:t>
            </a:r>
            <a:r>
              <a:rPr lang="ru-RU" dirty="0" err="1"/>
              <a:t>клостридий</a:t>
            </a:r>
            <a:r>
              <a:rPr lang="ru-RU" dirty="0"/>
              <a:t>, распространяется вдоль мышечных волокон в пределах пораженного сегмента </a:t>
            </a:r>
            <a:r>
              <a:rPr lang="ru-RU" dirty="0" smtClean="0"/>
              <a:t>и на начальных этапах обнаруживается </a:t>
            </a:r>
            <a:r>
              <a:rPr lang="ru-RU" dirty="0"/>
              <a:t>только с помощью </a:t>
            </a:r>
            <a:r>
              <a:rPr lang="en-US" dirty="0" err="1" smtClean="0"/>
              <a:t>Rg</a:t>
            </a:r>
            <a:r>
              <a:rPr lang="ru-RU" dirty="0" smtClean="0"/>
              <a:t> и </a:t>
            </a:r>
            <a:r>
              <a:rPr lang="ru-RU" dirty="0"/>
              <a:t>УЗИ.</a:t>
            </a:r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снимках можно увидеть симптом </a:t>
            </a:r>
            <a:r>
              <a:rPr lang="ru-RU" dirty="0" err="1" smtClean="0"/>
              <a:t>Краузе</a:t>
            </a:r>
            <a:r>
              <a:rPr lang="ru-RU" dirty="0" smtClean="0"/>
              <a:t> </a:t>
            </a:r>
            <a:r>
              <a:rPr lang="ru-RU" dirty="0"/>
              <a:t>— скопление газа между </a:t>
            </a:r>
            <a:r>
              <a:rPr lang="ru-RU" dirty="0" smtClean="0"/>
              <a:t>мышцами</a:t>
            </a:r>
            <a:r>
              <a:rPr lang="ru-RU" dirty="0"/>
              <a:t>, часто в форме «ёлочки</a:t>
            </a:r>
            <a:r>
              <a:rPr lang="ru-RU" dirty="0" smtClean="0"/>
              <a:t>».</a:t>
            </a:r>
          </a:p>
          <a:p>
            <a:r>
              <a:rPr lang="ru-RU" dirty="0"/>
              <a:t>Скопление газа в подкожной клетчатке клинически распознается на основании положительного синдрома крепитации («хруст снега»)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87168"/>
            <a:ext cx="2492311" cy="358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7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Клиническая картина при АИ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708920"/>
            <a:ext cx="7920880" cy="28803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В общесоматическом плане отмечается выраженный прогрессирующий </a:t>
            </a:r>
            <a:r>
              <a:rPr lang="ru-RU" dirty="0"/>
              <a:t>системный инфекционно-токсический </a:t>
            </a:r>
            <a:r>
              <a:rPr lang="ru-RU" dirty="0" smtClean="0"/>
              <a:t>процесс, характеризующийся нарушением сознания (угнетение или эйфория), может чередоваться периодами тревожности и возбуждения. </a:t>
            </a:r>
          </a:p>
          <a:p>
            <a:pPr algn="just"/>
            <a:r>
              <a:rPr lang="ru-RU" dirty="0" smtClean="0"/>
              <a:t>Картина прогрессирующей </a:t>
            </a:r>
            <a:r>
              <a:rPr lang="ru-RU" dirty="0" err="1" smtClean="0"/>
              <a:t>полиорганной</a:t>
            </a:r>
            <a:r>
              <a:rPr lang="ru-RU" dirty="0" smtClean="0"/>
              <a:t> недостаточности (преимущественно почечной,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, расстройств МЦР),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83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929487"/>
          </a:xfrm>
        </p:spPr>
        <p:txBody>
          <a:bodyPr/>
          <a:lstStyle/>
          <a:p>
            <a:r>
              <a:rPr lang="ru-RU" dirty="0"/>
              <a:t>Хирургическая инфекция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2420888"/>
            <a:ext cx="6798736" cy="3730268"/>
          </a:xfrm>
        </p:spPr>
        <p:txBody>
          <a:bodyPr>
            <a:normAutofit/>
          </a:bodyPr>
          <a:lstStyle/>
          <a:p>
            <a:pPr algn="just"/>
            <a:r>
              <a:rPr lang="ru-RU" sz="2600" dirty="0"/>
              <a:t>в современных условиях является не только клинической, но и </a:t>
            </a:r>
            <a:r>
              <a:rPr lang="ru-RU" sz="2600" b="1" dirty="0"/>
              <a:t>общебиологической</a:t>
            </a:r>
            <a:r>
              <a:rPr lang="ru-RU" sz="2600" dirty="0"/>
              <a:t> и </a:t>
            </a:r>
            <a:r>
              <a:rPr lang="ru-RU" sz="2600" b="1" dirty="0"/>
              <a:t>социальной</a:t>
            </a:r>
            <a:r>
              <a:rPr lang="ru-RU" sz="2600" dirty="0"/>
              <a:t> проблемой.</a:t>
            </a:r>
          </a:p>
          <a:p>
            <a:pPr algn="just"/>
            <a:r>
              <a:rPr lang="ru-RU" sz="2600" dirty="0" smtClean="0"/>
              <a:t>Среди всех хирургических больных раневая инфекция встречается у 35%-45%, а число послеоперационных гнойных инфекций может достигать 39%.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61660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20880" cy="10081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Диагностика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Лабораторная </a:t>
            </a:r>
          </a:p>
          <a:p>
            <a:pPr algn="just"/>
            <a:r>
              <a:rPr lang="ru-RU" dirty="0" smtClean="0"/>
              <a:t>УЗИ </a:t>
            </a:r>
          </a:p>
          <a:p>
            <a:pPr algn="just"/>
            <a:r>
              <a:rPr lang="en-US" dirty="0" err="1"/>
              <a:t>Rg</a:t>
            </a:r>
            <a:r>
              <a:rPr lang="en-US" dirty="0"/>
              <a:t>-</a:t>
            </a:r>
            <a:r>
              <a:rPr lang="ru-RU" dirty="0"/>
              <a:t>графия</a:t>
            </a:r>
          </a:p>
          <a:p>
            <a:pPr algn="just"/>
            <a:r>
              <a:rPr lang="ru-RU" dirty="0" smtClean="0"/>
              <a:t>МСКТ/МРТ мягких тканей</a:t>
            </a:r>
          </a:p>
          <a:p>
            <a:pPr algn="just"/>
            <a:r>
              <a:rPr lang="ru-RU" dirty="0" smtClean="0"/>
              <a:t>Диагностическая пункция: «слепая» и под УЗИ (наличие гноя – «</a:t>
            </a:r>
            <a:r>
              <a:rPr lang="ru-RU" dirty="0" err="1" smtClean="0"/>
              <a:t>антимаркёр</a:t>
            </a:r>
            <a:r>
              <a:rPr lang="ru-RU" dirty="0" smtClean="0"/>
              <a:t>» АИ)</a:t>
            </a:r>
          </a:p>
          <a:p>
            <a:pPr algn="just"/>
            <a:r>
              <a:rPr lang="ru-RU" dirty="0" smtClean="0"/>
              <a:t>Бактериоскопия </a:t>
            </a:r>
            <a:r>
              <a:rPr lang="ru-RU" dirty="0"/>
              <a:t>аспирата и мазков отпечатков </a:t>
            </a:r>
            <a:r>
              <a:rPr lang="ru-RU" dirty="0" smtClean="0"/>
              <a:t>(в </a:t>
            </a:r>
            <a:r>
              <a:rPr lang="ru-RU" dirty="0" err="1" smtClean="0"/>
              <a:t>т.ч</a:t>
            </a:r>
            <a:r>
              <a:rPr lang="ru-RU" dirty="0" smtClean="0"/>
              <a:t>. </a:t>
            </a:r>
            <a:r>
              <a:rPr lang="ru-RU" dirty="0" err="1" smtClean="0"/>
              <a:t>интраоперационно</a:t>
            </a:r>
            <a:r>
              <a:rPr lang="ru-RU" dirty="0"/>
              <a:t>). </a:t>
            </a:r>
            <a:endParaRPr lang="ru-RU" dirty="0" smtClean="0"/>
          </a:p>
          <a:p>
            <a:pPr algn="just"/>
            <a:r>
              <a:rPr lang="ru-RU" dirty="0" smtClean="0"/>
              <a:t>Рутинное бак</a:t>
            </a:r>
            <a:r>
              <a:rPr lang="ru-RU" dirty="0"/>
              <a:t>. </a:t>
            </a:r>
            <a:r>
              <a:rPr lang="ru-RU" dirty="0" smtClean="0"/>
              <a:t>исследование с акцентом на анаэробную микрофлору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05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20880" cy="10081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Диагностика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К </a:t>
            </a:r>
            <a:r>
              <a:rPr lang="ru-RU" dirty="0"/>
              <a:t>экстренным диагностическим  мероприятиям </a:t>
            </a:r>
            <a:r>
              <a:rPr lang="ru-RU" dirty="0" smtClean="0"/>
              <a:t>при </a:t>
            </a:r>
            <a:r>
              <a:rPr lang="ru-RU" dirty="0"/>
              <a:t>анаэробной инфекции относятся:</a:t>
            </a:r>
          </a:p>
          <a:p>
            <a:pPr marL="0" indent="0" algn="just">
              <a:buNone/>
            </a:pPr>
            <a:r>
              <a:rPr lang="ru-RU" dirty="0" smtClean="0"/>
              <a:t>1. бактериоскопия мазков из раны</a:t>
            </a:r>
          </a:p>
          <a:p>
            <a:pPr marL="0" indent="0" algn="just">
              <a:buNone/>
            </a:pPr>
            <a:r>
              <a:rPr lang="ru-RU" dirty="0" smtClean="0"/>
              <a:t>2. экспресс – биопсия мышц</a:t>
            </a:r>
          </a:p>
          <a:p>
            <a:pPr marL="0" indent="0" algn="just">
              <a:buNone/>
            </a:pPr>
            <a:r>
              <a:rPr lang="ru-RU" dirty="0" smtClean="0"/>
              <a:t>3. газовая хроматография (крови и раневого отделяемого)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5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20888"/>
            <a:ext cx="3816424" cy="370527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При </a:t>
            </a:r>
            <a:r>
              <a:rPr lang="ru-RU" b="1" dirty="0" smtClean="0"/>
              <a:t>бактериоскопии </a:t>
            </a:r>
            <a:r>
              <a:rPr lang="ru-RU" dirty="0" smtClean="0"/>
              <a:t>обнаруживаются короткие грамм(+) палочки с булавовидными утолщениями на конце, содержащими терминальные споры.</a:t>
            </a:r>
          </a:p>
          <a:p>
            <a:pPr algn="just"/>
            <a:r>
              <a:rPr lang="ru-RU" b="1" dirty="0" smtClean="0"/>
              <a:t>Микроскопия мазков в ультрафиолетовых лучах</a:t>
            </a:r>
            <a:r>
              <a:rPr lang="ru-RU" dirty="0" smtClean="0"/>
              <a:t> обнаруживает красное свечение, свидетельствующее о наличии пигментообразующих бактероидов.</a:t>
            </a:r>
          </a:p>
          <a:p>
            <a:endParaRPr lang="ru-RU" dirty="0"/>
          </a:p>
        </p:txBody>
      </p:sp>
      <p:pic>
        <p:nvPicPr>
          <p:cNvPr id="5" name="Рисунок 4" descr="https://cf.ppt-online.org/files/slide/2/2JvFKboemi3alzdQIBEVtYDkZcLSqh6pUARCwf/slide-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" t="29328" r="55102" b="10090"/>
          <a:stretch/>
        </p:blipFill>
        <p:spPr bwMode="auto">
          <a:xfrm>
            <a:off x="5292080" y="4293096"/>
            <a:ext cx="1944216" cy="1728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cf.ppt-online.org/files/slide/i/iMVdlO9t86ABZIzr5vgTF0JCaeLUpx2jbqonW7/slide-6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" t="23547" r="1547" b="1955"/>
          <a:stretch/>
        </p:blipFill>
        <p:spPr bwMode="auto">
          <a:xfrm>
            <a:off x="5004048" y="2524647"/>
            <a:ext cx="2520280" cy="14630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364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780928"/>
            <a:ext cx="7920880" cy="334523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С помощью </a:t>
            </a:r>
            <a:r>
              <a:rPr lang="ru-RU" b="1" dirty="0" smtClean="0"/>
              <a:t>газовой хроматографии </a:t>
            </a:r>
            <a:r>
              <a:rPr lang="ru-RU" dirty="0" smtClean="0"/>
              <a:t>в циркулирующей крови обнаруживают альфа- токсин </a:t>
            </a:r>
            <a:r>
              <a:rPr lang="ru-RU" dirty="0" err="1" smtClean="0"/>
              <a:t>клостридиальных</a:t>
            </a:r>
            <a:r>
              <a:rPr lang="ru-RU" dirty="0" smtClean="0"/>
              <a:t> микроорганизмов.</a:t>
            </a:r>
          </a:p>
          <a:p>
            <a:pPr algn="just"/>
            <a:r>
              <a:rPr lang="ru-RU" dirty="0" smtClean="0"/>
              <a:t>Высокоинформативным способом подтверждения анаэробного характера инфекции является </a:t>
            </a:r>
            <a:r>
              <a:rPr lang="ru-RU" b="1" dirty="0" smtClean="0"/>
              <a:t>газохроматографический  анализ летучих жирных кислот в раневом отделяемом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22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2870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Дифференциальная 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36912"/>
            <a:ext cx="7920880" cy="295232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Анаэробная </a:t>
            </a:r>
            <a:r>
              <a:rPr lang="ru-RU" dirty="0" err="1" smtClean="0"/>
              <a:t>неклостридиальная</a:t>
            </a:r>
            <a:r>
              <a:rPr lang="ru-RU" dirty="0" smtClean="0"/>
              <a:t> инфекция</a:t>
            </a:r>
          </a:p>
          <a:p>
            <a:endParaRPr lang="ru-RU" dirty="0" smtClean="0"/>
          </a:p>
          <a:p>
            <a:r>
              <a:rPr lang="ru-RU" dirty="0" smtClean="0"/>
              <a:t>Стрептококковый </a:t>
            </a:r>
            <a:r>
              <a:rPr lang="ru-RU" dirty="0" err="1" smtClean="0"/>
              <a:t>мионекроз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Инфицированная </a:t>
            </a:r>
          </a:p>
          <a:p>
            <a:pPr marL="0" indent="0">
              <a:buNone/>
            </a:pPr>
            <a:r>
              <a:rPr lang="ru-RU" dirty="0" smtClean="0"/>
              <a:t>сосудистая </a:t>
            </a:r>
          </a:p>
          <a:p>
            <a:pPr marL="0" indent="0">
              <a:buNone/>
            </a:pPr>
            <a:r>
              <a:rPr lang="ru-RU" dirty="0" smtClean="0"/>
              <a:t>гангрена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2496648"/>
            <a:ext cx="2088232" cy="15625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919058"/>
            <a:ext cx="2208246" cy="16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3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Санитарно-противоэпидемические мероприятия: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Пациента изолируют в отдельной палате, соблюдается санитарно – гигиенический режим для исключения возможности контактного распространения возбудителей инфекции.</a:t>
            </a:r>
          </a:p>
          <a:p>
            <a:r>
              <a:rPr lang="ru-RU" dirty="0" smtClean="0"/>
              <a:t>Организация индивидуального пути транспортировки пациента (на исследования и в операционную) с обработкой всех его </a:t>
            </a:r>
            <a:r>
              <a:rPr lang="ru-RU" dirty="0" smtClean="0"/>
              <a:t>этапов р-ром перекиси водорода 6%.</a:t>
            </a:r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27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21751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Лечение анаэробной инфекции</a:t>
            </a:r>
            <a:r>
              <a:rPr lang="ru-RU" sz="3600" b="1" dirty="0">
                <a:solidFill>
                  <a:schemeClr val="tx2"/>
                </a:solidFill>
              </a:rPr>
              <a:t/>
            </a:r>
            <a:br>
              <a:rPr lang="ru-RU" sz="3600" b="1" dirty="0">
                <a:solidFill>
                  <a:schemeClr val="tx2"/>
                </a:solidFill>
              </a:rPr>
            </a:br>
            <a:r>
              <a:rPr lang="ru-RU" sz="2700" b="1" dirty="0" smtClean="0">
                <a:solidFill>
                  <a:schemeClr val="tx2"/>
                </a:solidFill>
              </a:rPr>
              <a:t>должно </a:t>
            </a:r>
            <a:r>
              <a:rPr lang="ru-RU" sz="2700" b="1" dirty="0">
                <a:solidFill>
                  <a:schemeClr val="tx2"/>
                </a:solidFill>
              </a:rPr>
              <a:t>быть комплексным и включать в себя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Радикальное агрессивное, но щадящее оперативное пособие</a:t>
            </a:r>
          </a:p>
          <a:p>
            <a:pPr algn="just"/>
            <a:r>
              <a:rPr lang="ru-RU" dirty="0" smtClean="0"/>
              <a:t>Адекватную антибиотикотерапию</a:t>
            </a:r>
          </a:p>
          <a:p>
            <a:pPr algn="just"/>
            <a:r>
              <a:rPr lang="ru-RU" dirty="0" smtClean="0"/>
              <a:t>Мощную реанимационную поддержку</a:t>
            </a:r>
          </a:p>
          <a:p>
            <a:pPr algn="just"/>
            <a:r>
              <a:rPr lang="ru-RU" dirty="0" smtClean="0"/>
              <a:t>Использование экстракорпоральных методов </a:t>
            </a:r>
            <a:r>
              <a:rPr lang="ru-RU" dirty="0" err="1" smtClean="0"/>
              <a:t>детоксикации</a:t>
            </a:r>
            <a:r>
              <a:rPr lang="ru-RU" dirty="0" smtClean="0"/>
              <a:t> (</a:t>
            </a:r>
            <a:r>
              <a:rPr lang="ru-RU" dirty="0" err="1" smtClean="0"/>
              <a:t>плазмоферез</a:t>
            </a:r>
            <a:r>
              <a:rPr lang="ru-RU" dirty="0" smtClean="0"/>
              <a:t>, </a:t>
            </a:r>
            <a:r>
              <a:rPr lang="ru-RU" dirty="0" err="1" smtClean="0"/>
              <a:t>гемосорбция</a:t>
            </a:r>
            <a:r>
              <a:rPr lang="ru-RU" dirty="0" smtClean="0"/>
              <a:t>, </a:t>
            </a:r>
            <a:r>
              <a:rPr lang="ru-RU" dirty="0" err="1" smtClean="0"/>
              <a:t>ультрагемофильтрация</a:t>
            </a:r>
            <a:endParaRPr lang="ru-RU" dirty="0" smtClean="0"/>
          </a:p>
          <a:p>
            <a:pPr algn="just"/>
            <a:r>
              <a:rPr lang="ru-RU" dirty="0" smtClean="0"/>
              <a:t>Методы воздействия на иммунную систему пациента (</a:t>
            </a:r>
            <a:r>
              <a:rPr lang="ru-RU" dirty="0" err="1" smtClean="0"/>
              <a:t>иммунозаместительная</a:t>
            </a:r>
            <a:r>
              <a:rPr lang="ru-RU" dirty="0" smtClean="0"/>
              <a:t> терапия, ВЛОК, ВУФОК).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55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Хирургическое лечение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2811073"/>
          </a:xfrm>
        </p:spPr>
        <p:txBody>
          <a:bodyPr/>
          <a:lstStyle/>
          <a:p>
            <a:r>
              <a:rPr lang="ru-RU" dirty="0" smtClean="0"/>
              <a:t>Радикальное, </a:t>
            </a:r>
            <a:r>
              <a:rPr lang="ru-RU" dirty="0"/>
              <a:t>агрессивное, но щадящее оперативное </a:t>
            </a:r>
            <a:r>
              <a:rPr lang="ru-RU" dirty="0" smtClean="0"/>
              <a:t>лечение анаэробной инфекции является «краеугольным камнем» лечебного процесса и включает в себя </a:t>
            </a:r>
            <a:r>
              <a:rPr lang="ru-RU" b="1" dirty="0" smtClean="0"/>
              <a:t>три</a:t>
            </a:r>
            <a:r>
              <a:rPr lang="ru-RU" dirty="0" smtClean="0"/>
              <a:t> особенности.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92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Особенности хирургической тактики: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300" dirty="0" smtClean="0">
                <a:solidFill>
                  <a:srgbClr val="FF0000"/>
                </a:solidFill>
              </a:rPr>
              <a:t>		Во-первых: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dirty="0" smtClean="0"/>
              <a:t>Максимально быстрое выполнение оперативного пособия.</a:t>
            </a:r>
          </a:p>
          <a:p>
            <a:pPr algn="just"/>
            <a:r>
              <a:rPr lang="ru-RU" dirty="0" smtClean="0"/>
              <a:t>При этом нельзя ограничиваться только лампасными разрезами.</a:t>
            </a:r>
          </a:p>
          <a:p>
            <a:pPr algn="just"/>
            <a:r>
              <a:rPr lang="ru-RU" dirty="0" smtClean="0"/>
              <a:t>Необходимо иссекать все нежизнеспособные ткани, и появление обширного раневого дефекта не должно сдерживать хирурга.</a:t>
            </a:r>
          </a:p>
          <a:p>
            <a:pPr algn="just"/>
            <a:r>
              <a:rPr lang="ru-RU" dirty="0" smtClean="0"/>
              <a:t>Важно строго соблюдать «золотое» правило, относящееся к пациентам с АИ- вторая операция должна проводиться через 12-18 часов после первой.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1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Особенности хирургической тактики: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3000" dirty="0">
                <a:solidFill>
                  <a:srgbClr val="FF0000"/>
                </a:solidFill>
              </a:rPr>
              <a:t>	</a:t>
            </a:r>
            <a:r>
              <a:rPr lang="ru-RU" dirty="0" smtClean="0"/>
              <a:t>По ходу хирургической обработки рану следует обильно промывать перекисью водорода, дезинфицирующими растворами и раствором </a:t>
            </a:r>
            <a:r>
              <a:rPr lang="ru-RU" dirty="0" err="1" smtClean="0"/>
              <a:t>гопохлорита</a:t>
            </a:r>
            <a:r>
              <a:rPr lang="ru-RU" dirty="0" smtClean="0"/>
              <a:t> натрия.</a:t>
            </a:r>
          </a:p>
          <a:p>
            <a:pPr algn="just"/>
            <a:r>
              <a:rPr lang="ru-RU" dirty="0" smtClean="0"/>
              <a:t>Операции хирургической обработки ран, производимые на конечностях, должны завершаться рассечением апоневроза над основными группами мышц («лампасные» разрезы), с перспективой «на опережение» (за пределы неизмененных тканей).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Анаэробная инфекция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Первые письменные упоминания об АИ можно найти в трудах Гиппократа, выдающихся хирургов прошлого, таких как А. Паре, Н.И. Пирогов и др.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472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Особенности хирургической тактики: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п/о периоде рану ведут только открытым способом с обязательной сменой влажно-высыхающих повязок не реже двух раз в сутки.</a:t>
            </a:r>
          </a:p>
        </p:txBody>
      </p:sp>
    </p:spTree>
    <p:extLst>
      <p:ext uri="{BB962C8B-B14F-4D97-AF65-F5344CB8AC3E}">
        <p14:creationId xmlns:p14="http://schemas.microsoft.com/office/powerpoint/2010/main" val="14547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20880" cy="144016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b="1" dirty="0" smtClean="0">
                <a:solidFill>
                  <a:prstClr val="black"/>
                </a:solidFill>
                <a:ea typeface="+mn-ea"/>
                <a:cs typeface="+mn-cs"/>
              </a:rPr>
              <a:t>Основные показания </a:t>
            </a:r>
            <a:r>
              <a:rPr lang="ru-RU" sz="3200" b="1" dirty="0">
                <a:solidFill>
                  <a:prstClr val="black"/>
                </a:solidFill>
                <a:ea typeface="+mn-ea"/>
                <a:cs typeface="+mn-cs"/>
              </a:rPr>
              <a:t>к </a:t>
            </a:r>
            <a:r>
              <a:rPr lang="ru-RU" sz="3200" b="1" dirty="0" smtClean="0">
                <a:solidFill>
                  <a:prstClr val="black"/>
                </a:solidFill>
                <a:ea typeface="+mn-ea"/>
                <a:cs typeface="+mn-cs"/>
              </a:rPr>
              <a:t>ампутации</a:t>
            </a:r>
            <a:br>
              <a:rPr lang="ru-RU" sz="32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200" b="1" dirty="0" smtClean="0">
                <a:solidFill>
                  <a:prstClr val="black"/>
                </a:solidFill>
                <a:ea typeface="+mn-ea"/>
                <a:cs typeface="+mn-cs"/>
              </a:rPr>
              <a:t>пораженного </a:t>
            </a:r>
            <a:r>
              <a:rPr lang="ru-RU" sz="3200" b="1" dirty="0">
                <a:solidFill>
                  <a:prstClr val="black"/>
                </a:solidFill>
                <a:ea typeface="+mn-ea"/>
                <a:cs typeface="+mn-cs"/>
              </a:rPr>
              <a:t>сегмента конечности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/>
              <a:t> Полная утрата жизнеспособности тканей (гангрена)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Молниеносное течение инфекционно-воспалительного процесса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Сомнительные перспективы восстановления функциональной пригодности конечности (сложные многооскольчатые и внутрисуставные переломы, повреждения магистральных сосудов)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</a:t>
            </a:r>
            <a:r>
              <a:rPr lang="ru-RU" sz="1700" dirty="0" smtClean="0"/>
              <a:t>Э.А. Нечаев (1993 г.)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55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Особенности хирургической тактики: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</a:rPr>
              <a:t>		</a:t>
            </a:r>
            <a:r>
              <a:rPr lang="ru-RU" sz="3600" dirty="0" smtClean="0">
                <a:solidFill>
                  <a:srgbClr val="FF0000"/>
                </a:solidFill>
              </a:rPr>
              <a:t>Во-вторых: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/>
              <a:t>необходимость </a:t>
            </a:r>
            <a:r>
              <a:rPr lang="ru-RU" dirty="0"/>
              <a:t>раннего закрытия раневого дефекта.</a:t>
            </a:r>
          </a:p>
          <a:p>
            <a:r>
              <a:rPr lang="ru-RU" dirty="0" smtClean="0"/>
              <a:t>Сразу после очищения раны и остановки активного инфекционно-некротического процесса – для уменьшения раневых потерь и истощения резервов  организма.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58568"/>
            <a:ext cx="3757681" cy="21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9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910" y="692696"/>
            <a:ext cx="7787208" cy="144016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Особенности хирургической тактики: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2852936"/>
            <a:ext cx="3534544" cy="258174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FF0000"/>
                </a:solidFill>
              </a:rPr>
              <a:t>		</a:t>
            </a:r>
            <a:r>
              <a:rPr lang="ru-RU" sz="4000" dirty="0" smtClean="0">
                <a:solidFill>
                  <a:srgbClr val="FF0000"/>
                </a:solidFill>
              </a:rPr>
              <a:t>В-третьих</a:t>
            </a:r>
            <a:r>
              <a:rPr lang="ru-RU" sz="4000" dirty="0">
                <a:solidFill>
                  <a:srgbClr val="FF0000"/>
                </a:solidFill>
              </a:rPr>
              <a:t>: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Третьей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особенностью</a:t>
            </a:r>
            <a:r>
              <a:rPr lang="ru-RU" dirty="0"/>
              <a:t> операций при АИ является наложение аппаратов </a:t>
            </a:r>
            <a:r>
              <a:rPr lang="ru-RU" b="1" dirty="0"/>
              <a:t>внешней фиксации </a:t>
            </a:r>
            <a:r>
              <a:rPr lang="ru-RU" dirty="0"/>
              <a:t>для иммобилизации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Категорически противопоказано наложение стандартного контактного МОС.</a:t>
            </a:r>
            <a:endParaRPr lang="ru-RU" dirty="0"/>
          </a:p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41374"/>
            <a:ext cx="4206712" cy="238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7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Антибактериальная терапия АИ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92896"/>
            <a:ext cx="7920880" cy="360039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 …должна носить ступенчатый характер и быть ориентированной на препараты с широким спектром антимикробного действия:</a:t>
            </a:r>
          </a:p>
          <a:p>
            <a:pPr algn="just">
              <a:buFontTx/>
              <a:buChar char="-"/>
            </a:pPr>
            <a:r>
              <a:rPr lang="ru-RU" dirty="0" smtClean="0"/>
              <a:t>защищенные </a:t>
            </a:r>
            <a:r>
              <a:rPr lang="ru-RU" dirty="0"/>
              <a:t>пенициллины (</a:t>
            </a:r>
            <a:r>
              <a:rPr lang="ru-RU" dirty="0" err="1"/>
              <a:t>амоксиклав</a:t>
            </a:r>
            <a:r>
              <a:rPr lang="ru-RU" dirty="0"/>
              <a:t>, </a:t>
            </a:r>
            <a:r>
              <a:rPr lang="ru-RU" dirty="0" err="1"/>
              <a:t>тикарциллин</a:t>
            </a:r>
            <a:r>
              <a:rPr lang="ru-RU" dirty="0"/>
              <a:t>)</a:t>
            </a:r>
          </a:p>
          <a:p>
            <a:pPr algn="just">
              <a:buFontTx/>
              <a:buChar char="-"/>
            </a:pPr>
            <a:r>
              <a:rPr lang="ru-RU" dirty="0" err="1" smtClean="0"/>
              <a:t>Линкозамины</a:t>
            </a:r>
            <a:r>
              <a:rPr lang="ru-RU" dirty="0" smtClean="0"/>
              <a:t> (</a:t>
            </a:r>
            <a:r>
              <a:rPr lang="ru-RU" dirty="0" err="1" smtClean="0"/>
              <a:t>клиндамицин</a:t>
            </a:r>
            <a:r>
              <a:rPr lang="ru-RU" dirty="0" smtClean="0"/>
              <a:t>) </a:t>
            </a:r>
            <a:r>
              <a:rPr lang="ru-RU" dirty="0"/>
              <a:t>и </a:t>
            </a:r>
            <a:r>
              <a:rPr lang="ru-RU" dirty="0" err="1"/>
              <a:t>аминогликозиды</a:t>
            </a:r>
            <a:r>
              <a:rPr lang="ru-RU" dirty="0"/>
              <a:t> </a:t>
            </a:r>
            <a:r>
              <a:rPr lang="en-US" dirty="0"/>
              <a:t>III</a:t>
            </a:r>
            <a:r>
              <a:rPr lang="ru-RU" dirty="0"/>
              <a:t> генерации</a:t>
            </a:r>
          </a:p>
          <a:p>
            <a:pPr algn="just">
              <a:buFontTx/>
              <a:buChar char="-"/>
            </a:pPr>
            <a:r>
              <a:rPr lang="ru-RU" dirty="0" smtClean="0"/>
              <a:t>цефалоспорины </a:t>
            </a:r>
            <a:r>
              <a:rPr lang="en-US" dirty="0" smtClean="0"/>
              <a:t>IV</a:t>
            </a:r>
            <a:r>
              <a:rPr lang="ru-RU" dirty="0" smtClean="0"/>
              <a:t> поколения и </a:t>
            </a:r>
            <a:r>
              <a:rPr lang="ru-RU" dirty="0" err="1" smtClean="0"/>
              <a:t>карбепенемы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Актуальна своевременная коррекция а/б терапии с учётом результатов бак. исследований.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0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Применение </a:t>
            </a:r>
            <a:br>
              <a:rPr lang="ru-RU" sz="3100" dirty="0" smtClean="0"/>
            </a:br>
            <a:r>
              <a:rPr lang="ru-RU" dirty="0" smtClean="0"/>
              <a:t>противогангренозной сыворотки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Во многих формулярах до сих пор сохраняются </a:t>
            </a:r>
            <a:r>
              <a:rPr lang="ru-RU" dirty="0"/>
              <a:t>рекомендации по </a:t>
            </a:r>
            <a:r>
              <a:rPr lang="ru-RU" dirty="0" smtClean="0"/>
              <a:t>применению Поливалентной Противогангренозной Сыворотки: её вводят с профилактической и лечебной целью по 10 тыс. МЕ каждого серологического типа, а с лечебной целью – по 50 тыс. МЕ.</a:t>
            </a:r>
          </a:p>
          <a:p>
            <a:pPr algn="just"/>
            <a:r>
              <a:rPr lang="ru-RU" dirty="0" smtClean="0"/>
              <a:t>Однако</a:t>
            </a:r>
            <a:r>
              <a:rPr lang="ru-RU" dirty="0"/>
              <a:t>, </a:t>
            </a:r>
            <a:r>
              <a:rPr lang="ru-RU" dirty="0" smtClean="0"/>
              <a:t>широкий клинический </a:t>
            </a:r>
            <a:r>
              <a:rPr lang="ru-RU" dirty="0"/>
              <a:t>опыт </a:t>
            </a:r>
            <a:r>
              <a:rPr lang="ru-RU" dirty="0" smtClean="0"/>
              <a:t>применения её в </a:t>
            </a:r>
            <a:r>
              <a:rPr lang="ru-RU" dirty="0"/>
              <a:t>условиях Афганской войны показал </a:t>
            </a:r>
            <a:r>
              <a:rPr lang="ru-RU" dirty="0" smtClean="0"/>
              <a:t>крайне </a:t>
            </a:r>
            <a:r>
              <a:rPr lang="ru-RU" dirty="0"/>
              <a:t>низкую </a:t>
            </a:r>
            <a:r>
              <a:rPr lang="ru-RU" dirty="0" smtClean="0"/>
              <a:t>эффективность</a:t>
            </a:r>
            <a:r>
              <a:rPr lang="ru-RU" dirty="0"/>
              <a:t> препарата</a:t>
            </a:r>
            <a:r>
              <a:rPr lang="ru-RU" dirty="0" smtClean="0"/>
              <a:t>. </a:t>
            </a:r>
            <a:r>
              <a:rPr lang="ru-RU" dirty="0"/>
              <a:t>С учётом </a:t>
            </a:r>
            <a:r>
              <a:rPr lang="ru-RU" dirty="0" smtClean="0"/>
              <a:t>высокого риска </a:t>
            </a:r>
            <a:r>
              <a:rPr lang="ru-RU" dirty="0"/>
              <a:t>развития тяжёлых осложнений, более актуальна тенденция к категорическому отказу от её </a:t>
            </a:r>
            <a:r>
              <a:rPr lang="ru-RU" dirty="0" smtClean="0"/>
              <a:t>применения (в лечебных и профилактических целях).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1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992888" cy="1008112"/>
          </a:xfrm>
        </p:spPr>
        <p:txBody>
          <a:bodyPr>
            <a:noAutofit/>
          </a:bodyPr>
          <a:lstStyle/>
          <a:p>
            <a:pPr>
              <a:tabLst>
                <a:tab pos="8609013" algn="l"/>
              </a:tabLst>
            </a:pPr>
            <a:r>
              <a:rPr lang="ru-RU" sz="2800" dirty="0" smtClean="0"/>
              <a:t>Одним из основных </a:t>
            </a:r>
            <a:br>
              <a:rPr lang="ru-RU" sz="2800" dirty="0" smtClean="0"/>
            </a:br>
            <a:r>
              <a:rPr lang="ru-RU" sz="2800" dirty="0" smtClean="0"/>
              <a:t>патогенетических методов </a:t>
            </a:r>
            <a:r>
              <a:rPr lang="ru-RU" sz="2800" dirty="0"/>
              <a:t>лечения АИ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является </a:t>
            </a:r>
            <a:r>
              <a:rPr lang="ru-RU" sz="3200" b="1" dirty="0" err="1" smtClean="0"/>
              <a:t>баро</a:t>
            </a:r>
            <a:r>
              <a:rPr lang="ru-RU" sz="3200" b="1" dirty="0" smtClean="0"/>
              <a:t>- и оксигенотерапия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2000" dirty="0" smtClean="0"/>
              <a:t>(наряду с адекватным неотложным хирургическим пособием)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algn="just"/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0888"/>
            <a:ext cx="5715000" cy="353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6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Сочетание хирургической санации и баротерапии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условиях мирного времени предпочтение следует отдавать проведению баротерапии, а в </a:t>
            </a:r>
            <a:r>
              <a:rPr lang="ru-RU" dirty="0" smtClean="0"/>
              <a:t>военно</a:t>
            </a:r>
            <a:r>
              <a:rPr lang="ru-RU" dirty="0"/>
              <a:t>-</a:t>
            </a:r>
            <a:r>
              <a:rPr lang="ru-RU" dirty="0" smtClean="0"/>
              <a:t>полевых </a:t>
            </a:r>
            <a:r>
              <a:rPr lang="ru-RU" dirty="0"/>
              <a:t>условиях – неотложному хирургическому пособию.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0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Профилактика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Адекватная санация ран антисептиками (Н2О2, гипохлорит натрия и др.), широкое адекватное дренирование раны, своевременные перевязки, динамическое наблюдение за больным, с учётом предрасполагающих факторов.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80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клинического опыта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 последние годы через наше отделение прошёл ряд больных с подтвержденной острой </a:t>
            </a:r>
            <a:r>
              <a:rPr lang="ru-RU" dirty="0" err="1" smtClean="0"/>
              <a:t>клостридиальной</a:t>
            </a:r>
            <a:r>
              <a:rPr lang="ru-RU" dirty="0" smtClean="0"/>
              <a:t> инфекцией. </a:t>
            </a:r>
          </a:p>
          <a:p>
            <a:r>
              <a:rPr lang="ru-RU" dirty="0" smtClean="0"/>
              <a:t>Каждому из них проводилось комплексное лечение в полном объёме (вплоть до выполнения повторных </a:t>
            </a:r>
            <a:r>
              <a:rPr lang="ru-RU" dirty="0" err="1" smtClean="0"/>
              <a:t>реампутация</a:t>
            </a:r>
            <a:r>
              <a:rPr lang="ru-RU" dirty="0" smtClean="0"/>
              <a:t> 2 и 3 р/</a:t>
            </a:r>
            <a:r>
              <a:rPr lang="ru-RU" dirty="0" err="1" smtClean="0"/>
              <a:t>сут</a:t>
            </a:r>
            <a:r>
              <a:rPr lang="ru-RU" dirty="0" smtClean="0"/>
              <a:t>), однако, ввиду тяжести состояния на момент поступления они все завершились летальными исходами.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5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636" y="764704"/>
            <a:ext cx="8229600" cy="1143000"/>
          </a:xfrm>
        </p:spPr>
        <p:txBody>
          <a:bodyPr/>
          <a:lstStyle/>
          <a:p>
            <a:r>
              <a:rPr lang="ru-RU" dirty="0"/>
              <a:t>Анаэробная инфекция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988" y="2348880"/>
            <a:ext cx="8064896" cy="308580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Не все случаи АИ </a:t>
            </a:r>
            <a:r>
              <a:rPr lang="ru-RU" dirty="0" err="1" smtClean="0"/>
              <a:t>этиологически</a:t>
            </a:r>
            <a:r>
              <a:rPr lang="ru-RU" dirty="0" smtClean="0"/>
              <a:t> связаны с открытыми повреждениями. В 35 % наблюдений АИ возникает после </a:t>
            </a:r>
            <a:r>
              <a:rPr lang="ru-RU" dirty="0" smtClean="0"/>
              <a:t>операций на </a:t>
            </a:r>
            <a:r>
              <a:rPr lang="ru-RU" b="1" dirty="0" smtClean="0"/>
              <a:t>тонкой </a:t>
            </a:r>
            <a:r>
              <a:rPr lang="ru-RU" b="1" dirty="0" smtClean="0"/>
              <a:t>и толстой кишках, </a:t>
            </a:r>
            <a:r>
              <a:rPr lang="ru-RU" b="1" dirty="0" smtClean="0"/>
              <a:t>желчных </a:t>
            </a:r>
            <a:r>
              <a:rPr lang="ru-RU" b="1" dirty="0" smtClean="0"/>
              <a:t>путях, мочевыводящем тракте, при криминальных абортах.</a:t>
            </a:r>
          </a:p>
          <a:p>
            <a:pPr algn="just"/>
            <a:r>
              <a:rPr lang="ru-RU" dirty="0" smtClean="0"/>
              <a:t>Случаи спонтанного развития АИ часто наблюдаются при глубоких изменениях в сосудах при </a:t>
            </a:r>
            <a:r>
              <a:rPr lang="ru-RU" b="1" dirty="0" smtClean="0"/>
              <a:t>атеросклерозе </a:t>
            </a:r>
            <a:r>
              <a:rPr lang="ru-RU" dirty="0" smtClean="0"/>
              <a:t>и </a:t>
            </a:r>
            <a:r>
              <a:rPr lang="ru-RU" b="1" dirty="0" smtClean="0"/>
              <a:t>сахарном диабете.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602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клинического опыта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Был единственный случай обнаруженной </a:t>
            </a:r>
            <a:r>
              <a:rPr lang="ru-RU" dirty="0" err="1" smtClean="0"/>
              <a:t>персистирующей</a:t>
            </a:r>
            <a:r>
              <a:rPr lang="ru-RU" dirty="0" smtClean="0"/>
              <a:t> </a:t>
            </a:r>
            <a:r>
              <a:rPr lang="ru-RU" dirty="0" err="1" smtClean="0"/>
              <a:t>клостридиальной</a:t>
            </a:r>
            <a:r>
              <a:rPr lang="ru-RU" dirty="0" smtClean="0"/>
              <a:t> инфекции на раневой поверхности культи голени, однако, благодаря своевременно принятым лечебно-профилактическим мероприятиям, в итоге получен благоприятный исход заболевания.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Будьте бдительны</a:t>
            </a:r>
            <a:r>
              <a:rPr lang="ru-RU" dirty="0" smtClean="0"/>
              <a:t>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600" i="1" dirty="0" smtClean="0"/>
              <a:t>СПАСИБО ЗА ВНИМАНИЕ!!!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39102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Анаэробная инфекция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708920"/>
            <a:ext cx="7920880" cy="35898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Анаэробы </a:t>
            </a:r>
            <a:r>
              <a:rPr lang="ru-RU" sz="2800" dirty="0" smtClean="0"/>
              <a:t>в организме человека составляют </a:t>
            </a:r>
            <a:r>
              <a:rPr lang="ru-RU" sz="2800" dirty="0"/>
              <a:t>основу микрофлоры </a:t>
            </a:r>
            <a:r>
              <a:rPr lang="ru-RU" sz="2800" b="1" dirty="0" smtClean="0"/>
              <a:t>кишечника</a:t>
            </a:r>
            <a:r>
              <a:rPr lang="ru-RU" sz="2800" dirty="0" smtClean="0"/>
              <a:t>. </a:t>
            </a:r>
          </a:p>
          <a:p>
            <a:pPr marL="0" indent="0" algn="just">
              <a:buNone/>
            </a:pPr>
            <a:r>
              <a:rPr lang="ru-RU" sz="2800" dirty="0" smtClean="0"/>
              <a:t>Главное </a:t>
            </a:r>
            <a:r>
              <a:rPr lang="ru-RU" sz="2800" dirty="0"/>
              <a:t>место обитания </a:t>
            </a:r>
            <a:r>
              <a:rPr lang="ru-RU" sz="2800" dirty="0" smtClean="0"/>
              <a:t>анаэробов в человеке </a:t>
            </a:r>
            <a:r>
              <a:rPr lang="ru-RU" sz="2800" dirty="0"/>
              <a:t>– </a:t>
            </a:r>
            <a:r>
              <a:rPr lang="ru-RU" sz="2800" b="1" dirty="0"/>
              <a:t>пищеварительный тракт</a:t>
            </a:r>
            <a:r>
              <a:rPr lang="ru-RU" sz="2800" dirty="0"/>
              <a:t>, где вообще нет стерильных отделов.</a:t>
            </a:r>
          </a:p>
          <a:p>
            <a:pPr marL="0" indent="0" algn="just">
              <a:buNone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0608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633" y="836712"/>
            <a:ext cx="6798734" cy="864095"/>
          </a:xfrm>
        </p:spPr>
        <p:txBody>
          <a:bodyPr>
            <a:noAutofit/>
          </a:bodyPr>
          <a:lstStyle/>
          <a:p>
            <a:r>
              <a:rPr lang="ru-RU" sz="2800" dirty="0" smtClean="0"/>
              <a:t>Факторы развития</a:t>
            </a:r>
            <a:br>
              <a:rPr lang="ru-RU" sz="2800" dirty="0" smtClean="0"/>
            </a:br>
            <a:r>
              <a:rPr lang="ru-RU" sz="2800" dirty="0" smtClean="0"/>
              <a:t>анаэробной инфекции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564904"/>
            <a:ext cx="7920880" cy="35898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Важный фактор, способствующий развитию АИ – </a:t>
            </a:r>
            <a:r>
              <a:rPr lang="ru-RU" b="1" dirty="0" smtClean="0"/>
              <a:t>нарушение </a:t>
            </a:r>
            <a:r>
              <a:rPr lang="ru-RU" b="1" dirty="0" err="1" smtClean="0"/>
              <a:t>оксигенации</a:t>
            </a:r>
            <a:r>
              <a:rPr lang="ru-RU" b="1" dirty="0" smtClean="0"/>
              <a:t> тканей</a:t>
            </a:r>
            <a:r>
              <a:rPr lang="ru-RU" dirty="0" smtClean="0"/>
              <a:t>, что обычно возникает при глубоких раневых каналах, плохом сообщении раневой полости с внешней средой, ранении магистральных сосудов и длительном наложении кровоостанавливающего жгута на конечность, а также у пациентов с хронической артериальной недостаточностью.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6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Факторы развития</a:t>
            </a:r>
            <a:br>
              <a:rPr lang="ru-RU" sz="3200" dirty="0"/>
            </a:br>
            <a:r>
              <a:rPr lang="ru-RU" sz="3200" dirty="0"/>
              <a:t>анаэробной инфекции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Благоприятным фоном для инфекции служит наличие большой массы </a:t>
            </a:r>
            <a:r>
              <a:rPr lang="ru-RU" b="1" dirty="0" smtClean="0"/>
              <a:t>размозженных и ушибленных тканей</a:t>
            </a:r>
            <a:r>
              <a:rPr lang="ru-RU" dirty="0" smtClean="0"/>
              <a:t>, а также наличие факторов, снижающих </a:t>
            </a:r>
            <a:r>
              <a:rPr lang="ru-RU" b="1" dirty="0" smtClean="0"/>
              <a:t>общую сопротивляемость (иммунитет) </a:t>
            </a:r>
            <a:r>
              <a:rPr lang="ru-RU" dirty="0" smtClean="0"/>
              <a:t>организма.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6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Классические возбудители </a:t>
            </a:r>
            <a:br>
              <a:rPr lang="ru-RU" sz="2800" dirty="0" smtClean="0"/>
            </a:br>
            <a:r>
              <a:rPr lang="ru-RU" sz="2800" dirty="0" smtClean="0"/>
              <a:t>анаэробной </a:t>
            </a:r>
            <a:r>
              <a:rPr lang="ru-RU" sz="2800" dirty="0" err="1"/>
              <a:t>клостридиальной</a:t>
            </a:r>
            <a:r>
              <a:rPr lang="ru-RU" sz="2800" dirty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инфекции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2852936"/>
            <a:ext cx="6798736" cy="3082196"/>
          </a:xfrm>
        </p:spPr>
        <p:txBody>
          <a:bodyPr>
            <a:normAutofit/>
          </a:bodyPr>
          <a:lstStyle/>
          <a:p>
            <a:r>
              <a:rPr lang="en-US" dirty="0" smtClean="0"/>
              <a:t>Clostridium</a:t>
            </a:r>
            <a:r>
              <a:rPr lang="ru-RU" dirty="0" smtClean="0"/>
              <a:t> </a:t>
            </a:r>
            <a:r>
              <a:rPr lang="ru-RU" dirty="0" err="1" smtClean="0"/>
              <a:t>perfringens</a:t>
            </a:r>
            <a:endParaRPr lang="ru-RU" dirty="0" smtClean="0"/>
          </a:p>
          <a:p>
            <a:r>
              <a:rPr lang="en-US" dirty="0" smtClean="0"/>
              <a:t>Clostridium</a:t>
            </a:r>
            <a:r>
              <a:rPr lang="ru-RU" dirty="0" smtClean="0"/>
              <a:t> </a:t>
            </a:r>
            <a:r>
              <a:rPr lang="ru-RU" dirty="0" err="1" smtClean="0"/>
              <a:t>histolyticum</a:t>
            </a:r>
            <a:endParaRPr lang="ru-RU" dirty="0" smtClean="0"/>
          </a:p>
          <a:p>
            <a:r>
              <a:rPr lang="en-US" dirty="0" smtClean="0"/>
              <a:t>Clostridium</a:t>
            </a:r>
            <a:r>
              <a:rPr lang="ru-RU" dirty="0" smtClean="0"/>
              <a:t> </a:t>
            </a:r>
            <a:r>
              <a:rPr lang="en-US" dirty="0" err="1" smtClean="0"/>
              <a:t>oedematicum</a:t>
            </a:r>
            <a:endParaRPr lang="ru-RU" dirty="0" smtClean="0"/>
          </a:p>
          <a:p>
            <a:r>
              <a:rPr lang="en-US" dirty="0" smtClean="0"/>
              <a:t>Clostridium</a:t>
            </a:r>
            <a:r>
              <a:rPr lang="ru-RU" dirty="0" smtClean="0"/>
              <a:t> </a:t>
            </a:r>
            <a:r>
              <a:rPr lang="ru-RU" dirty="0" err="1" smtClean="0"/>
              <a:t>septicum</a:t>
            </a:r>
            <a:endParaRPr lang="ru-RU" dirty="0" smtClean="0"/>
          </a:p>
          <a:p>
            <a:r>
              <a:rPr lang="en-US" dirty="0"/>
              <a:t>Clostridium </a:t>
            </a:r>
            <a:r>
              <a:rPr lang="en-US" dirty="0" err="1"/>
              <a:t>novyi</a:t>
            </a:r>
            <a:r>
              <a:rPr lang="en-US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44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Цитологическая картина при </a:t>
            </a:r>
            <a:r>
              <a:rPr lang="ru-RU" dirty="0" err="1" smtClean="0"/>
              <a:t>клостридиальной</a:t>
            </a:r>
            <a:r>
              <a:rPr lang="ru-RU" dirty="0" smtClean="0"/>
              <a:t> инфекции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2406" y="2490788"/>
            <a:ext cx="5327126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69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1033</TotalTime>
  <Words>1377</Words>
  <Application>Microsoft Office PowerPoint</Application>
  <PresentationFormat>Экран (4:3)</PresentationFormat>
  <Paragraphs>160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Натуральные материалы</vt:lpstr>
      <vt:lpstr>Анаэробная инфекция. Хирургическое лечение</vt:lpstr>
      <vt:lpstr>Хирургическая инфекция </vt:lpstr>
      <vt:lpstr>Анаэробная инфекция </vt:lpstr>
      <vt:lpstr>Анаэробная инфекция </vt:lpstr>
      <vt:lpstr>Анаэробная инфекция </vt:lpstr>
      <vt:lpstr>Факторы развития анаэробной инфекции</vt:lpstr>
      <vt:lpstr>Факторы развития анаэробной инфекции</vt:lpstr>
      <vt:lpstr>Классические возбудители  анаэробной клостридиальной  инфекции</vt:lpstr>
      <vt:lpstr>Цитологическая картина при клостридиальной инфекции</vt:lpstr>
      <vt:lpstr>Факторы заражения  клостридиальной анаэробной инфекцией</vt:lpstr>
      <vt:lpstr>Патогенез развития раневой клостридиальной анаэробной инфекции </vt:lpstr>
      <vt:lpstr>Патоморфологические формы поражения клостридиальной анаэробной инфекции:</vt:lpstr>
      <vt:lpstr>Классификация по глубине поражения анаэробной инфекции:</vt:lpstr>
      <vt:lpstr>Клиническая картина при АИ</vt:lpstr>
      <vt:lpstr>Клиническая картина при АИ</vt:lpstr>
      <vt:lpstr>Признаками нарастающего отека являются:</vt:lpstr>
      <vt:lpstr>Клиническая картина при АИ</vt:lpstr>
      <vt:lpstr>Клиническая картина при АИ</vt:lpstr>
      <vt:lpstr>Клиническая картина при АИ</vt:lpstr>
      <vt:lpstr>Диагностика</vt:lpstr>
      <vt:lpstr>Диагностика</vt:lpstr>
      <vt:lpstr>Диагностика</vt:lpstr>
      <vt:lpstr>Диагностика</vt:lpstr>
      <vt:lpstr>Дифференциальная диагностика</vt:lpstr>
      <vt:lpstr>Санитарно-противоэпидемические мероприятия:</vt:lpstr>
      <vt:lpstr>Лечение анаэробной инфекции должно быть комплексным и включать в себя</vt:lpstr>
      <vt:lpstr>Хирургическое лечение </vt:lpstr>
      <vt:lpstr>Особенности хирургической тактики:</vt:lpstr>
      <vt:lpstr>Особенности хирургической тактики:</vt:lpstr>
      <vt:lpstr>Особенности хирургической тактики:</vt:lpstr>
      <vt:lpstr>Основные показания к ампутации пораженного сегмента конечности </vt:lpstr>
      <vt:lpstr>Особенности хирургической тактики:</vt:lpstr>
      <vt:lpstr>Особенности хирургической тактики:</vt:lpstr>
      <vt:lpstr>Антибактериальная терапия АИ </vt:lpstr>
      <vt:lpstr>Применение  противогангренозной сыворотки</vt:lpstr>
      <vt:lpstr>Одним из основных  патогенетических методов лечения АИ  является баро- и оксигенотерапия (наряду с адекватным неотложным хирургическим пособием)</vt:lpstr>
      <vt:lpstr>Сочетание хирургической санации и баротерапии</vt:lpstr>
      <vt:lpstr>Профилактика</vt:lpstr>
      <vt:lpstr>Из клинического опыта</vt:lpstr>
      <vt:lpstr>Из клинического опыта</vt:lpstr>
      <vt:lpstr>Будьте бдительны!!!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Анаэробная инфекция. Хирургическое лечение</dc:title>
  <dc:creator>ФПО</dc:creator>
  <cp:lastModifiedBy>Admin</cp:lastModifiedBy>
  <cp:revision>47</cp:revision>
  <dcterms:created xsi:type="dcterms:W3CDTF">2023-06-21T07:07:46Z</dcterms:created>
  <dcterms:modified xsi:type="dcterms:W3CDTF">2023-06-27T07:46:58Z</dcterms:modified>
</cp:coreProperties>
</file>