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3"/>
  </p:notesMasterIdLst>
  <p:sldIdLst>
    <p:sldId id="256" r:id="rId2"/>
    <p:sldId id="271" r:id="rId3"/>
    <p:sldId id="273" r:id="rId4"/>
    <p:sldId id="274" r:id="rId5"/>
    <p:sldId id="272" r:id="rId6"/>
    <p:sldId id="275" r:id="rId7"/>
    <p:sldId id="276" r:id="rId8"/>
    <p:sldId id="277" r:id="rId9"/>
    <p:sldId id="278" r:id="rId10"/>
    <p:sldId id="279" r:id="rId11"/>
    <p:sldId id="280" r:id="rId12"/>
    <p:sldId id="281" r:id="rId13"/>
    <p:sldId id="282" r:id="rId14"/>
    <p:sldId id="283" r:id="rId15"/>
    <p:sldId id="284" r:id="rId16"/>
    <p:sldId id="286" r:id="rId17"/>
    <p:sldId id="287" r:id="rId18"/>
    <p:sldId id="288" r:id="rId19"/>
    <p:sldId id="289" r:id="rId20"/>
    <p:sldId id="290" r:id="rId21"/>
    <p:sldId id="27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FF"/>
    <a:srgbClr val="FFFFFF"/>
    <a:srgbClr val="FFFFCC"/>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762" autoAdjust="0"/>
  </p:normalViewPr>
  <p:slideViewPr>
    <p:cSldViewPr snapToGrid="0">
      <p:cViewPr>
        <p:scale>
          <a:sx n="80" d="100"/>
          <a:sy n="80" d="100"/>
        </p:scale>
        <p:origin x="-1092" y="-654"/>
      </p:cViewPr>
      <p:guideLst>
        <p:guide orient="horz" pos="2160"/>
        <p:guide pos="3840"/>
      </p:guideLst>
    </p:cSldViewPr>
  </p:slideViewPr>
  <p:outlineViewPr>
    <p:cViewPr>
      <p:scale>
        <a:sx n="33" d="100"/>
        <a:sy n="33" d="100"/>
      </p:scale>
      <p:origin x="0" y="341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1063B-0C50-43D8-B62E-4BCD6508CC6A}" type="datetimeFigureOut">
              <a:rPr lang="ru-RU" smtClean="0"/>
              <a:pPr/>
              <a:t>24.04.2023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AE36-6364-4DA7-BE95-0326628EF8AF}" type="slidenum">
              <a:rPr lang="ru-RU" smtClean="0"/>
              <a:pPr/>
              <a:t>‹#›</a:t>
            </a:fld>
            <a:endParaRPr lang="ru-RU"/>
          </a:p>
        </p:txBody>
      </p:sp>
    </p:spTree>
    <p:extLst>
      <p:ext uri="{BB962C8B-B14F-4D97-AF65-F5344CB8AC3E}">
        <p14:creationId xmlns="" xmlns:p14="http://schemas.microsoft.com/office/powerpoint/2010/main" val="231471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70560" y="530352"/>
            <a:ext cx="1091184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533405"/>
            <a:ext cx="26416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711200" y="533403"/>
            <a:ext cx="79248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670560" y="530352"/>
            <a:ext cx="1091184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EBBDC5-E480-4806-8198-67BC3C3F138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FFC71DD-0A0A-48F3-8FA7-02156A5027C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EBBDC5-E480-4806-8198-67BC3C3F1383}" type="slidenum">
              <a:rPr lang="ru-RU" smtClean="0"/>
              <a:pPr/>
              <a:t>‹#›</a:t>
            </a:fld>
            <a:endParaRPr lang="ru-RU"/>
          </a:p>
        </p:txBody>
      </p:sp>
      <p:sp>
        <p:nvSpPr>
          <p:cNvPr id="3" name="Рисунок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FFC71DD-0A0A-48F3-8FA7-02156A5027C8}" type="datetimeFigureOut">
              <a:rPr lang="ru-RU" smtClean="0"/>
              <a:pPr/>
              <a:t>24.04.2023</a:t>
            </a:fld>
            <a:endParaRPr lang="ru-RU"/>
          </a:p>
        </p:txBody>
      </p:sp>
      <p:sp>
        <p:nvSpPr>
          <p:cNvPr id="18" name="Нижний колонтитул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EEBBDC5-E480-4806-8198-67BC3C3F138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D:\&#1044;&#1086;&#1082;&#1083;&#1072;&#1076;%20&#1085;&#1072;%20&#1093;&#1080;&#1088;&#1091;&#1088;&#1075;&#1080;&#1095;&#1077;&#1089;&#1082;&#1086;&#1084;%20&#1086;&#1073;&#1097;&#1077;&#1089;&#1090;&#1074;&#1077;\&#1044;&#1077;&#1092;&#1077;&#1082;&#1090;%20&#1074;%20&#1087;&#1077;&#1088;&#1080;&#1082;&#1072;&#1088;&#1076;&#1077;.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D:\&#1044;&#1086;&#1082;&#1083;&#1072;&#1076;%20&#1085;&#1072;%20&#1093;&#1080;&#1088;&#1091;&#1088;&#1075;&#1080;&#1095;&#1077;&#1089;&#1082;&#1086;&#1084;%20&#1086;&#1073;&#1097;&#1077;&#1089;&#1090;&#1074;&#1077;\&#1044;&#1077;&#1088;&#1078;&#1072;&#1083;&#1082;&#1080;%20&#1085;&#1072;%20&#1087;&#1077;&#1088;&#1080;&#1082;&#1072;&#1088;&#1076;,%20&#1089;&#1074;&#1105;&#1088;&#1090;&#1086;&#1082;%20&#1074;%20&#1087;&#1077;&#1088;&#1080;&#1082;&#1072;&#1088;&#1076;&#1077;%20&#1086;&#1073;&#1088;&#1077;&#1079;%20(online-video-cutter.com).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D:\&#1044;&#1086;&#1082;&#1083;&#1072;&#1076;%20&#1085;&#1072;%20&#1093;&#1080;&#1088;&#1091;&#1088;&#1075;&#1080;&#1095;&#1077;&#1089;&#1082;&#1086;&#1084;%20&#1086;&#1073;&#1097;&#1077;&#1089;&#1090;&#1074;&#1077;\&#1064;&#1086;&#1074;%20&#1085;&#1072;%20&#1084;&#1080;&#1086;&#1082;&#1072;&#1088;&#1076;&#1077;%20&#1086;&#1073;&#1088;&#1077;&#1079;%20&#1087;&#1086;&#1074;&#1086;&#1088;&#1086;&#1090;.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D:\&#1044;&#1086;&#1082;&#1083;&#1072;&#1076;%20&#1085;&#1072;%20&#1093;&#1080;&#1088;&#1091;&#1088;&#1075;&#1080;&#1095;&#1077;&#1089;&#1082;&#1086;&#1084;%20&#1086;&#1073;&#1097;&#1077;&#1089;&#1090;&#1074;&#1077;\&#1059;&#1076;&#1072;&#1083;&#1077;&#1085;&#1080;&#1077;%20&#1085;&#1086;&#1078;&#1072;%20&#1073;&#1077;&#1079;%20&#1079;&#1074;&#1091;&#1082;&#107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486" y="680241"/>
            <a:ext cx="11327027" cy="4212270"/>
          </a:xfrm>
        </p:spPr>
        <p:txBody>
          <a:bodyPr>
            <a:normAutofit/>
          </a:bodyPr>
          <a:lstStyle/>
          <a:p>
            <a:pPr algn="ctr"/>
            <a:r>
              <a:rPr lang="ru-RU" altLang="ru-RU" sz="2400" dirty="0" smtClean="0">
                <a:solidFill>
                  <a:srgbClr val="000000"/>
                </a:solidFill>
                <a:latin typeface="Times New Roman" panose="02020603050405020304" pitchFamily="18" charset="0"/>
                <a:ea typeface="+mn-ea"/>
              </a:rPr>
              <a:t>КЛИНИЧЕСКИЙ СЛУЧАЙ</a:t>
            </a:r>
            <a:r>
              <a:rPr lang="ru-RU" altLang="ru-RU" sz="2400" dirty="0">
                <a:solidFill>
                  <a:srgbClr val="000000"/>
                </a:solidFill>
                <a:latin typeface="Times New Roman" panose="02020603050405020304" pitchFamily="18" charset="0"/>
                <a:ea typeface="+mn-ea"/>
              </a:rPr>
              <a:t/>
            </a:r>
            <a:br>
              <a:rPr lang="ru-RU" altLang="ru-RU" sz="2400" dirty="0">
                <a:solidFill>
                  <a:srgbClr val="000000"/>
                </a:solidFill>
                <a:latin typeface="Times New Roman" panose="02020603050405020304" pitchFamily="18" charset="0"/>
                <a:ea typeface="+mn-ea"/>
              </a:rPr>
            </a:br>
            <a:r>
              <a:rPr lang="ru-RU" sz="2400" dirty="0">
                <a:solidFill>
                  <a:schemeClr val="tx1">
                    <a:lumMod val="85000"/>
                    <a:lumOff val="15000"/>
                  </a:schemeClr>
                </a:solidFill>
                <a:latin typeface="Times New Roman" panose="02020603050405020304" pitchFamily="18" charset="0"/>
                <a:cs typeface="Times New Roman" panose="02020603050405020304" pitchFamily="18" charset="0"/>
              </a:rPr>
              <a:t/>
            </a:r>
            <a:br>
              <a:rPr lang="ru-RU" sz="2400" dirty="0">
                <a:solidFill>
                  <a:schemeClr val="tx1">
                    <a:lumMod val="85000"/>
                    <a:lumOff val="15000"/>
                  </a:schemeClr>
                </a:solidFill>
                <a:latin typeface="Times New Roman" panose="02020603050405020304" pitchFamily="18" charset="0"/>
                <a:cs typeface="Times New Roman" panose="02020603050405020304" pitchFamily="18" charset="0"/>
              </a:rPr>
            </a:br>
            <a:r>
              <a:rPr lang="ru-RU" sz="28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800" b="0" dirty="0" smtClean="0">
                <a:solidFill>
                  <a:srgbClr val="000000"/>
                </a:solidFill>
                <a:effectLst/>
                <a:latin typeface="Arial" pitchFamily="34" charset="0"/>
                <a:ea typeface="Times New Roman" panose="02020603050405020304" pitchFamily="18" charset="0"/>
                <a:cs typeface="Arial" pitchFamily="34" charset="0"/>
              </a:rPr>
              <a:t>«</a:t>
            </a:r>
            <a:r>
              <a:rPr lang="ru-RU" sz="2800" b="0" dirty="0" smtClean="0">
                <a:solidFill>
                  <a:schemeClr val="tx1"/>
                </a:solidFill>
                <a:latin typeface="Arial" pitchFamily="34" charset="0"/>
                <a:cs typeface="Arial" pitchFamily="34" charset="0"/>
              </a:rPr>
              <a:t>Проникающее колото-резаное ранение правой половины грудной клетки. Ранение правого предсердия</a:t>
            </a:r>
            <a:r>
              <a:rPr lang="ru-RU" sz="2800" b="0" dirty="0" smtClean="0">
                <a:solidFill>
                  <a:srgbClr val="000000"/>
                </a:solidFill>
                <a:effectLst/>
                <a:latin typeface="Arial" pitchFamily="34" charset="0"/>
                <a:ea typeface="Times New Roman" panose="02020603050405020304" pitchFamily="18" charset="0"/>
                <a:cs typeface="Arial" pitchFamily="34" charset="0"/>
              </a:rPr>
              <a:t>»</a:t>
            </a:r>
            <a:endParaRPr lang="ru-RU" sz="2800" b="0" dirty="0">
              <a:solidFill>
                <a:schemeClr val="tx1">
                  <a:lumMod val="85000"/>
                  <a:lumOff val="15000"/>
                </a:schemeClr>
              </a:solidFill>
              <a:latin typeface="Arial" pitchFamily="34" charset="0"/>
              <a:cs typeface="Arial" pitchFamily="34" charset="0"/>
            </a:endParaRPr>
          </a:p>
        </p:txBody>
      </p:sp>
      <p:sp>
        <p:nvSpPr>
          <p:cNvPr id="3" name="Подзаголовок 2"/>
          <p:cNvSpPr>
            <a:spLocks noGrp="1"/>
          </p:cNvSpPr>
          <p:nvPr>
            <p:ph type="subTitle" idx="1"/>
          </p:nvPr>
        </p:nvSpPr>
        <p:spPr>
          <a:xfrm>
            <a:off x="154379" y="5201391"/>
            <a:ext cx="11768447" cy="1163783"/>
          </a:xfrm>
        </p:spPr>
        <p:txBody>
          <a:bodyPr>
            <a:normAutofit/>
          </a:bodyPr>
          <a:lstStyle/>
          <a:p>
            <a:pPr lvl="0" defTabSz="457200" fontAlgn="base" hangingPunct="0">
              <a:lnSpc>
                <a:spcPct val="70000"/>
              </a:lnSpc>
              <a:spcBef>
                <a:spcPts val="1013"/>
              </a:spcBef>
              <a:spcAft>
                <a:spcPts val="613"/>
              </a:spcAft>
              <a:buClr>
                <a:srgbClr val="000000"/>
              </a:buClr>
              <a:buSzPct val="100000"/>
            </a:pPr>
            <a:endParaRPr lang="ru-RU" altLang="ru-RU" sz="2000" spc="0" dirty="0" smtClean="0">
              <a:solidFill>
                <a:srgbClr val="000000"/>
              </a:solidFill>
              <a:latin typeface="Times New Roman" panose="02020603050405020304" pitchFamily="18" charset="0"/>
            </a:endParaRPr>
          </a:p>
          <a:p>
            <a:pPr lvl="0" algn="ctr" defTabSz="457200" fontAlgn="base" hangingPunct="0">
              <a:lnSpc>
                <a:spcPct val="70000"/>
              </a:lnSpc>
              <a:spcBef>
                <a:spcPts val="1013"/>
              </a:spcBef>
              <a:spcAft>
                <a:spcPts val="613"/>
              </a:spcAft>
              <a:buClr>
                <a:srgbClr val="000000"/>
              </a:buClr>
              <a:buSzPct val="100000"/>
            </a:pPr>
            <a:r>
              <a:rPr lang="ru-RU" altLang="ru-RU" sz="2200" i="1" spc="0" dirty="0" err="1" smtClean="0">
                <a:solidFill>
                  <a:srgbClr val="000000"/>
                </a:solidFill>
                <a:latin typeface="Times New Roman" panose="02020603050405020304" pitchFamily="18" charset="0"/>
              </a:rPr>
              <a:t>Клеткин</a:t>
            </a:r>
            <a:r>
              <a:rPr lang="ru-RU" altLang="ru-RU" sz="2200" i="1" spc="0" dirty="0" smtClean="0">
                <a:solidFill>
                  <a:srgbClr val="000000"/>
                </a:solidFill>
                <a:latin typeface="Times New Roman" panose="02020603050405020304" pitchFamily="18" charset="0"/>
              </a:rPr>
              <a:t> М. Е., </a:t>
            </a:r>
            <a:r>
              <a:rPr lang="ru-RU" altLang="ru-RU" sz="2200" i="1" spc="0" dirty="0" err="1" smtClean="0">
                <a:solidFill>
                  <a:srgbClr val="000000"/>
                </a:solidFill>
                <a:latin typeface="Times New Roman" panose="02020603050405020304" pitchFamily="18" charset="0"/>
              </a:rPr>
              <a:t>Темирбулатов</a:t>
            </a:r>
            <a:r>
              <a:rPr lang="ru-RU" altLang="ru-RU" sz="2200" i="1" spc="0" dirty="0" smtClean="0">
                <a:solidFill>
                  <a:srgbClr val="000000"/>
                </a:solidFill>
                <a:latin typeface="Times New Roman" panose="02020603050405020304" pitchFamily="18" charset="0"/>
              </a:rPr>
              <a:t> В. И., </a:t>
            </a:r>
            <a:r>
              <a:rPr lang="ru-RU" altLang="ru-RU" sz="2200" i="1" spc="0" dirty="0" err="1" smtClean="0">
                <a:solidFill>
                  <a:srgbClr val="000000"/>
                </a:solidFill>
                <a:latin typeface="Times New Roman" panose="02020603050405020304" pitchFamily="18" charset="0"/>
              </a:rPr>
              <a:t>Бец</a:t>
            </a:r>
            <a:r>
              <a:rPr lang="ru-RU" altLang="ru-RU" sz="2200" i="1" spc="0" dirty="0" smtClean="0">
                <a:solidFill>
                  <a:srgbClr val="000000"/>
                </a:solidFill>
                <a:latin typeface="Times New Roman" panose="02020603050405020304" pitchFamily="18" charset="0"/>
              </a:rPr>
              <a:t> А. Н., Белых Т. В., Цепляева С. В., Чистяков Н. В.</a:t>
            </a:r>
            <a:endParaRPr lang="ru-RU" altLang="ru-RU" sz="2200" i="1" spc="0" dirty="0">
              <a:solidFill>
                <a:srgbClr val="000000"/>
              </a:solidFill>
              <a:latin typeface="Times New Roman" panose="02020603050405020304" pitchFamily="18" charset="0"/>
            </a:endParaRPr>
          </a:p>
        </p:txBody>
      </p:sp>
      <p:pic>
        <p:nvPicPr>
          <p:cNvPr id="20482" name="Picture 2" descr="http://xn----9sbdbejx7bdduahou3a5d.xn--p1ai/images/roh1.jpg"/>
          <p:cNvPicPr>
            <a:picLocks noChangeAspect="1" noChangeArrowheads="1"/>
          </p:cNvPicPr>
          <p:nvPr/>
        </p:nvPicPr>
        <p:blipFill>
          <a:blip r:embed="rId2" cstate="print"/>
          <a:srcRect/>
          <a:stretch>
            <a:fillRect/>
          </a:stretch>
        </p:blipFill>
        <p:spPr bwMode="auto">
          <a:xfrm>
            <a:off x="4524499" y="561237"/>
            <a:ext cx="3051958" cy="2249407"/>
          </a:xfrm>
          <a:prstGeom prst="rect">
            <a:avLst/>
          </a:prstGeom>
          <a:noFill/>
        </p:spPr>
      </p:pic>
    </p:spTree>
    <p:extLst>
      <p:ext uri="{BB962C8B-B14F-4D97-AF65-F5344CB8AC3E}">
        <p14:creationId xmlns="" xmlns:p14="http://schemas.microsoft.com/office/powerpoint/2010/main" val="2933971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5913912"/>
            <a:ext cx="10911840" cy="653142"/>
          </a:xfrm>
        </p:spPr>
        <p:txBody>
          <a:bodyPr/>
          <a:lstStyle/>
          <a:p>
            <a:pPr algn="ctr"/>
            <a:r>
              <a:rPr lang="ru-RU" dirty="0" smtClean="0"/>
              <a:t>Дефект в перикарде</a:t>
            </a:r>
            <a:endParaRPr lang="ru-RU" dirty="0"/>
          </a:p>
        </p:txBody>
      </p:sp>
      <p:pic>
        <p:nvPicPr>
          <p:cNvPr id="5" name="Дефект в перикарде.mp4">
            <a:hlinkClick r:id="" action="ppaction://media"/>
          </p:cNvPr>
          <p:cNvPicPr>
            <a:picLocks noGrp="1" noRot="1" noChangeAspect="1"/>
          </p:cNvPicPr>
          <p:nvPr>
            <p:ph sz="half" idx="1"/>
            <a:videoFile r:link="rId1"/>
          </p:nvPr>
        </p:nvPicPr>
        <p:blipFill>
          <a:blip r:embed="rId3" cstate="print"/>
          <a:stretch>
            <a:fillRect/>
          </a:stretch>
        </p:blipFill>
        <p:spPr>
          <a:xfrm>
            <a:off x="546265" y="213756"/>
            <a:ext cx="11115304" cy="5795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763" y="5961413"/>
            <a:ext cx="11162805" cy="522513"/>
          </a:xfrm>
        </p:spPr>
        <p:txBody>
          <a:bodyPr anchor="ctr">
            <a:normAutofit/>
          </a:bodyPr>
          <a:lstStyle/>
          <a:p>
            <a:pPr algn="ctr"/>
            <a:r>
              <a:rPr lang="ru-RU" sz="2400" dirty="0" smtClean="0"/>
              <a:t>Широкая </a:t>
            </a:r>
            <a:r>
              <a:rPr lang="ru-RU" sz="2400" dirty="0" err="1" smtClean="0"/>
              <a:t>перикардотомия</a:t>
            </a:r>
            <a:r>
              <a:rPr lang="ru-RU" sz="2400" dirty="0" smtClean="0"/>
              <a:t>, держалки на перикард</a:t>
            </a:r>
            <a:endParaRPr lang="ru-RU" sz="2400" dirty="0"/>
          </a:p>
        </p:txBody>
      </p:sp>
      <p:pic>
        <p:nvPicPr>
          <p:cNvPr id="9" name="Держалки на перикард, свёрток в перикарде обрез (online-video-cutter.com).mp4">
            <a:hlinkClick r:id="" action="ppaction://media"/>
          </p:cNvPr>
          <p:cNvPicPr>
            <a:picLocks noGrp="1" noRot="1" noChangeAspect="1"/>
          </p:cNvPicPr>
          <p:nvPr>
            <p:ph sz="half" idx="1"/>
            <a:videoFile r:link="rId1"/>
          </p:nvPr>
        </p:nvPicPr>
        <p:blipFill>
          <a:blip r:embed="rId3" cstate="print"/>
          <a:stretch>
            <a:fillRect/>
          </a:stretch>
        </p:blipFill>
        <p:spPr>
          <a:xfrm>
            <a:off x="383061" y="285008"/>
            <a:ext cx="11344740" cy="5830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383" y="6163293"/>
            <a:ext cx="11578443" cy="463137"/>
          </a:xfrm>
        </p:spPr>
        <p:txBody>
          <a:bodyPr>
            <a:normAutofit fontScale="90000"/>
          </a:bodyPr>
          <a:lstStyle/>
          <a:p>
            <a:pPr algn="ctr"/>
            <a:r>
              <a:rPr lang="ru-RU" sz="3000" dirty="0" smtClean="0"/>
              <a:t>П-образный шов миокарда </a:t>
            </a:r>
            <a:r>
              <a:rPr lang="ru-RU" sz="3000" dirty="0" err="1" smtClean="0"/>
              <a:t>атравматической</a:t>
            </a:r>
            <a:r>
              <a:rPr lang="ru-RU" sz="3000" dirty="0" smtClean="0"/>
              <a:t> иглой</a:t>
            </a:r>
            <a:endParaRPr lang="ru-RU" sz="3000" dirty="0"/>
          </a:p>
        </p:txBody>
      </p:sp>
      <p:pic>
        <p:nvPicPr>
          <p:cNvPr id="5" name="Шов на миокарде обрез поворот.mp4">
            <a:hlinkClick r:id="" action="ppaction://media"/>
          </p:cNvPr>
          <p:cNvPicPr>
            <a:picLocks noGrp="1" noRot="1" noChangeAspect="1"/>
          </p:cNvPicPr>
          <p:nvPr>
            <p:ph sz="half" idx="1"/>
            <a:videoFile r:link="rId1"/>
          </p:nvPr>
        </p:nvPicPr>
        <p:blipFill>
          <a:blip r:embed="rId3" cstate="print"/>
          <a:stretch>
            <a:fillRect/>
          </a:stretch>
        </p:blipFill>
        <p:spPr>
          <a:xfrm>
            <a:off x="380011" y="0"/>
            <a:ext cx="11412186" cy="6163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46266" y="403761"/>
            <a:ext cx="11091552" cy="5723907"/>
          </a:xfrm>
        </p:spPr>
        <p:txBody>
          <a:bodyPr>
            <a:normAutofit/>
          </a:bodyPr>
          <a:lstStyle/>
          <a:p>
            <a:pPr>
              <a:buNone/>
            </a:pPr>
            <a:r>
              <a:rPr lang="ru-RU" sz="3200" dirty="0" smtClean="0"/>
              <a:t>  После окончания операции пациентка транспортирована в ОРИТ, где проводилась интенсивная терапия, продолжена начатая </a:t>
            </a:r>
            <a:r>
              <a:rPr lang="ru-RU" sz="3200" dirty="0" err="1" smtClean="0"/>
              <a:t>интраоперационно</a:t>
            </a:r>
            <a:r>
              <a:rPr lang="ru-RU" sz="3200" dirty="0" smtClean="0"/>
              <a:t> </a:t>
            </a:r>
            <a:r>
              <a:rPr lang="ru-RU" sz="3200" dirty="0" err="1" smtClean="0"/>
              <a:t>гемоплазмотрансфузия</a:t>
            </a:r>
            <a:r>
              <a:rPr lang="ru-RU" sz="3200" dirty="0" smtClean="0"/>
              <a:t>. После стабилизации гемодинамики и перевода на спонтанное дыхание пациентка транспортирована в профильное отделение. Дренажи из плевральной полости удалены на 4- сутки, рана зажила первичным натяжением, швы сняты, на 12-е сутки пациентка выписана из стационара.</a:t>
            </a:r>
            <a:endParaRPr lang="ru-RU"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45673" y="518358"/>
            <a:ext cx="9939646" cy="1051560"/>
          </a:xfrm>
        </p:spPr>
        <p:txBody>
          <a:bodyPr>
            <a:normAutofit fontScale="90000"/>
          </a:bodyPr>
          <a:lstStyle/>
          <a:p>
            <a:r>
              <a:rPr lang="ru-RU" dirty="0" smtClean="0"/>
              <a:t>Один в поле не воин: </a:t>
            </a:r>
            <a:r>
              <a:rPr lang="ru-RU" dirty="0" smtClean="0"/>
              <a:t>желательна </a:t>
            </a:r>
            <a:r>
              <a:rPr lang="ru-RU" dirty="0" smtClean="0"/>
              <a:t>полноценная бригада с опытными ассистентами и анестезиологами.</a:t>
            </a:r>
            <a:endParaRPr lang="ru-RU" dirty="0"/>
          </a:p>
        </p:txBody>
      </p:sp>
      <p:sp>
        <p:nvSpPr>
          <p:cNvPr id="6" name="Содержимое 5"/>
          <p:cNvSpPr>
            <a:spLocks noGrp="1"/>
          </p:cNvSpPr>
          <p:nvPr>
            <p:ph idx="1"/>
          </p:nvPr>
        </p:nvSpPr>
        <p:spPr>
          <a:xfrm>
            <a:off x="670560" y="1650670"/>
            <a:ext cx="10911840" cy="4631377"/>
          </a:xfrm>
        </p:spPr>
        <p:txBody>
          <a:bodyPr/>
          <a:lstStyle/>
          <a:p>
            <a:r>
              <a:rPr lang="ru-RU" dirty="0" smtClean="0"/>
              <a:t>При </a:t>
            </a:r>
            <a:r>
              <a:rPr lang="ru-RU" dirty="0" err="1" smtClean="0"/>
              <a:t>ушивании</a:t>
            </a:r>
            <a:r>
              <a:rPr lang="ru-RU" dirty="0" smtClean="0"/>
              <a:t> раны на работающем сердце палец левой руки хирурга, как правило, находится в ране миокарда, тампонируя её и ограничивая подвижность этого участка сердца, чтобы создать возможность для прошивания, поэтому «второй рукой» для него должен стать ассистент, подхватывающий конец иглы после прошивания. Кроме того, хирург при фонтанирующем кровотечении не может сам и завязать узел, поэтому узел должен завязать ассистент, но это очень ответственный момент.</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0560" y="530352"/>
            <a:ext cx="10911840" cy="5906074"/>
          </a:xfrm>
        </p:spPr>
        <p:txBody>
          <a:bodyPr>
            <a:normAutofit fontScale="92500"/>
          </a:bodyPr>
          <a:lstStyle/>
          <a:p>
            <a:pPr lvl="0"/>
            <a:r>
              <a:rPr lang="ru-RU" dirty="0" smtClean="0"/>
              <a:t>Лучше помыться втроём, чтобы второй ассистент мог отвести вниз купол диафрагмы и отвести лёгкое, которое будет непременно мешать при отсутствии раздельной интубации.</a:t>
            </a:r>
          </a:p>
          <a:p>
            <a:pPr lvl="0"/>
            <a:r>
              <a:rPr lang="ru-RU" dirty="0" smtClean="0"/>
              <a:t>Огромная роль отводится анестезиологу, так как пациенты с ранением сердца, как правило, доставляются в геморрагическом шоке, и анестезиологическое пособие должно сопровождаться противошоковыми мероприятиями. Немалое значение для гемодинамики может иметь и поворот пациента на бок, необходимый для выполнения </a:t>
            </a:r>
            <a:r>
              <a:rPr lang="ru-RU" dirty="0" err="1" smtClean="0"/>
              <a:t>передне-боковой</a:t>
            </a:r>
            <a:r>
              <a:rPr lang="ru-RU" dirty="0" smtClean="0"/>
              <a:t> торакотомии.</a:t>
            </a:r>
          </a:p>
          <a:p>
            <a:r>
              <a:rPr lang="ru-RU" dirty="0" smtClean="0"/>
              <a:t>Назначение </a:t>
            </a:r>
            <a:r>
              <a:rPr lang="ru-RU" dirty="0" err="1" smtClean="0"/>
              <a:t>гемотрансфузиолога</a:t>
            </a:r>
            <a:r>
              <a:rPr lang="ru-RU" dirty="0" smtClean="0"/>
              <a:t> для своевременной и адекватной </a:t>
            </a:r>
            <a:r>
              <a:rPr lang="ru-RU" dirty="0" err="1" smtClean="0"/>
              <a:t>гемопламотрансфузии</a:t>
            </a:r>
            <a:r>
              <a:rPr lang="ru-RU" dirty="0" smtClean="0"/>
              <a:t> уже </a:t>
            </a:r>
            <a:r>
              <a:rPr lang="ru-RU" dirty="0" err="1" smtClean="0"/>
              <a:t>интраоперационно</a:t>
            </a:r>
            <a:r>
              <a:rPr lang="ru-RU"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685" y="391885"/>
            <a:ext cx="10911840" cy="631768"/>
          </a:xfrm>
        </p:spPr>
        <p:txBody>
          <a:bodyPr>
            <a:normAutofit fontScale="90000"/>
          </a:bodyPr>
          <a:lstStyle/>
          <a:p>
            <a:r>
              <a:rPr lang="ru-RU" dirty="0" smtClean="0"/>
              <a:t>Тампонада сердца – миф или реальность? </a:t>
            </a:r>
            <a:endParaRPr lang="ru-RU" dirty="0"/>
          </a:p>
        </p:txBody>
      </p:sp>
      <p:sp>
        <p:nvSpPr>
          <p:cNvPr id="3" name="Содержимое 2"/>
          <p:cNvSpPr>
            <a:spLocks noGrp="1"/>
          </p:cNvSpPr>
          <p:nvPr>
            <p:ph idx="1"/>
          </p:nvPr>
        </p:nvSpPr>
        <p:spPr>
          <a:xfrm>
            <a:off x="611183" y="1045028"/>
            <a:ext cx="10911840" cy="4227616"/>
          </a:xfrm>
        </p:spPr>
        <p:txBody>
          <a:bodyPr/>
          <a:lstStyle/>
          <a:p>
            <a:pPr>
              <a:buNone/>
            </a:pPr>
            <a:r>
              <a:rPr lang="ru-RU" dirty="0" smtClean="0"/>
              <a:t>  Как </a:t>
            </a:r>
            <a:r>
              <a:rPr lang="ru-RU" dirty="0" smtClean="0"/>
              <a:t>правило, она развивается при колотых ранениях, когда дефект в перикарде небольшой и не происходит опорожнения крови через него из перикарда в плевральную полость</a:t>
            </a:r>
            <a:r>
              <a:rPr lang="ru-RU" dirty="0" smtClean="0"/>
              <a:t>. Чем выше ранение, тем вероятнее разовьётся тампонада.</a:t>
            </a:r>
          </a:p>
          <a:p>
            <a:pPr>
              <a:buNone/>
            </a:pPr>
            <a:r>
              <a:rPr lang="ru-RU" dirty="0" smtClean="0"/>
              <a:t>  3 варианта: </a:t>
            </a:r>
          </a:p>
          <a:p>
            <a:r>
              <a:rPr lang="ru-RU" dirty="0" smtClean="0"/>
              <a:t>тампонада, </a:t>
            </a:r>
          </a:p>
          <a:p>
            <a:r>
              <a:rPr lang="ru-RU" dirty="0" smtClean="0"/>
              <a:t>гемоторакс, </a:t>
            </a:r>
          </a:p>
          <a:p>
            <a:r>
              <a:rPr lang="ru-RU" dirty="0" smtClean="0"/>
              <a:t>смешанный</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3" y="506483"/>
            <a:ext cx="10911840" cy="1051560"/>
          </a:xfrm>
        </p:spPr>
        <p:txBody>
          <a:bodyPr>
            <a:normAutofit fontScale="90000"/>
          </a:bodyPr>
          <a:lstStyle/>
          <a:p>
            <a:r>
              <a:rPr lang="ru-RU" dirty="0" smtClean="0"/>
              <a:t>С какой стороны нужно делать торакотомию?</a:t>
            </a:r>
            <a:endParaRPr lang="ru-RU" dirty="0"/>
          </a:p>
        </p:txBody>
      </p:sp>
      <p:sp>
        <p:nvSpPr>
          <p:cNvPr id="3" name="Содержимое 2"/>
          <p:cNvSpPr>
            <a:spLocks noGrp="1"/>
          </p:cNvSpPr>
          <p:nvPr>
            <p:ph idx="1"/>
          </p:nvPr>
        </p:nvSpPr>
        <p:spPr>
          <a:xfrm>
            <a:off x="670560" y="1781298"/>
            <a:ext cx="10911840" cy="2937005"/>
          </a:xfrm>
        </p:spPr>
        <p:txBody>
          <a:bodyPr/>
          <a:lstStyle/>
          <a:p>
            <a:r>
              <a:rPr lang="ru-RU" dirty="0" smtClean="0"/>
              <a:t>Как правило, с той стороны, с какой имеется ранение. Доступ – </a:t>
            </a:r>
            <a:r>
              <a:rPr lang="ru-RU" dirty="0" err="1" smtClean="0"/>
              <a:t>передне-боковая</a:t>
            </a:r>
            <a:r>
              <a:rPr lang="ru-RU" dirty="0" smtClean="0"/>
              <a:t> торакотомия по 4 или 5 </a:t>
            </a:r>
            <a:r>
              <a:rPr lang="ru-RU" dirty="0" err="1" smtClean="0"/>
              <a:t>межреберью</a:t>
            </a:r>
            <a:r>
              <a:rPr lang="ru-RU"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058" y="542109"/>
            <a:ext cx="10911840" cy="1051560"/>
          </a:xfrm>
        </p:spPr>
        <p:txBody>
          <a:bodyPr>
            <a:normAutofit fontScale="90000"/>
          </a:bodyPr>
          <a:lstStyle/>
          <a:p>
            <a:r>
              <a:rPr lang="ru-RU" dirty="0" smtClean="0"/>
              <a:t>Извлекать ли инородное тело до начала операции?</a:t>
            </a:r>
            <a:endParaRPr lang="ru-RU" dirty="0"/>
          </a:p>
        </p:txBody>
      </p:sp>
      <p:sp>
        <p:nvSpPr>
          <p:cNvPr id="3" name="Содержимое 2"/>
          <p:cNvSpPr>
            <a:spLocks noGrp="1"/>
          </p:cNvSpPr>
          <p:nvPr>
            <p:ph idx="1"/>
          </p:nvPr>
        </p:nvSpPr>
        <p:spPr>
          <a:xfrm>
            <a:off x="670560" y="1615044"/>
            <a:ext cx="10911840" cy="5058888"/>
          </a:xfrm>
        </p:spPr>
        <p:txBody>
          <a:bodyPr>
            <a:normAutofit lnSpcReduction="10000"/>
          </a:bodyPr>
          <a:lstStyle/>
          <a:p>
            <a:r>
              <a:rPr lang="ru-RU" dirty="0" err="1" smtClean="0"/>
              <a:t>Дискутабельный</a:t>
            </a:r>
            <a:r>
              <a:rPr lang="ru-RU" dirty="0" smtClean="0"/>
              <a:t> вопрос. Создаётся иллюзия, что оставленное инородное тело выступает в роли своеобразной пробки, не позволяющей развиться более интенсивному кровотечению. Но при этом не стоит забывать, что сердце является непрерывно сокращающимся мышечным органом, и каждое новое сокращение его в условиях, когда стенка пронизана острым инородным телом, а также перекладывания и изменения положения тела приводят к ещё большей </a:t>
            </a:r>
            <a:r>
              <a:rPr lang="ru-RU" dirty="0" err="1" smtClean="0"/>
              <a:t>травматизации</a:t>
            </a:r>
            <a:r>
              <a:rPr lang="ru-RU" dirty="0" smtClean="0"/>
              <a:t> миокарда. В нашем случае, несмотря на то, что лезвие имело острый и тонкий конец, рана миокарда достигала 3,5 см.</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390" y="518358"/>
            <a:ext cx="11245932" cy="3317372"/>
          </a:xfrm>
        </p:spPr>
        <p:txBody>
          <a:bodyPr>
            <a:noAutofit/>
          </a:bodyPr>
          <a:lstStyle/>
          <a:p>
            <a:r>
              <a:rPr lang="ru-RU" dirty="0" smtClean="0"/>
              <a:t>Обязательно оставлять окно в </a:t>
            </a:r>
            <a:r>
              <a:rPr lang="ru-RU" dirty="0" smtClean="0"/>
              <a:t>перикарде.</a:t>
            </a:r>
            <a:br>
              <a:rPr lang="ru-RU" dirty="0" smtClean="0"/>
            </a:br>
            <a:r>
              <a:rPr lang="ru-RU" dirty="0" smtClean="0"/>
              <a:t>Дренажи в перикард ставить нецелесообразно. Достаточно дренирования плевральной полости.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smtClean="0"/>
          </a:p>
          <a:p>
            <a:pPr>
              <a:buNone/>
            </a:pPr>
            <a:r>
              <a:rPr lang="ru-RU" b="1" dirty="0" smtClean="0"/>
              <a:t>  </a:t>
            </a:r>
            <a:r>
              <a:rPr lang="ru-RU" sz="3200" b="1" i="1" dirty="0" smtClean="0">
                <a:latin typeface="Times New Roman" pitchFamily="18" charset="0"/>
                <a:cs typeface="Times New Roman" pitchFamily="18" charset="0"/>
              </a:rPr>
              <a:t>Бондарев Г. А., </a:t>
            </a:r>
            <a:r>
              <a:rPr lang="ru-RU" sz="3200" b="1" i="1" dirty="0" err="1" smtClean="0">
                <a:latin typeface="Times New Roman" pitchFamily="18" charset="0"/>
                <a:cs typeface="Times New Roman" pitchFamily="18" charset="0"/>
              </a:rPr>
              <a:t>Темирбулатов</a:t>
            </a:r>
            <a:r>
              <a:rPr lang="ru-RU" sz="3200" b="1" i="1" dirty="0" smtClean="0">
                <a:latin typeface="Times New Roman" pitchFamily="18" charset="0"/>
                <a:cs typeface="Times New Roman" pitchFamily="18" charset="0"/>
              </a:rPr>
              <a:t> В. И., Буданов Е. Ю. </a:t>
            </a:r>
            <a:r>
              <a:rPr lang="ru-RU" sz="3200" b="1" dirty="0" smtClean="0">
                <a:latin typeface="Times New Roman" pitchFamily="18" charset="0"/>
                <a:cs typeface="Times New Roman" pitchFamily="18" charset="0"/>
              </a:rPr>
              <a:t>Травмы сердца по материалам многопрофильной больницы // Современные проблемы науки и образования. - 2021. - № 6. - С. 160.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432" y="458981"/>
            <a:ext cx="10911840" cy="1179814"/>
          </a:xfrm>
        </p:spPr>
        <p:txBody>
          <a:bodyPr>
            <a:normAutofit fontScale="90000"/>
          </a:bodyPr>
          <a:lstStyle/>
          <a:p>
            <a:r>
              <a:rPr lang="ru-RU" dirty="0" smtClean="0"/>
              <a:t>Если позволяют условия, воздержаться от транспортировки в первые сутки</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Операционная.jpg"/>
          <p:cNvPicPr>
            <a:picLocks noGrp="1" noChangeAspect="1"/>
          </p:cNvPicPr>
          <p:nvPr>
            <p:ph idx="1"/>
          </p:nvPr>
        </p:nvPicPr>
        <p:blipFill>
          <a:blip r:embed="rId2" cstate="print"/>
          <a:stretch>
            <a:fillRect/>
          </a:stretch>
        </p:blipFill>
        <p:spPr>
          <a:xfrm>
            <a:off x="1805048" y="144232"/>
            <a:ext cx="8728364" cy="6713768"/>
          </a:xfrm>
          <a:prstGeom prst="rect">
            <a:avLst/>
          </a:prstGeom>
          <a:ln>
            <a:noFill/>
          </a:ln>
          <a:effectLst>
            <a:softEdge rad="112500"/>
          </a:effectLst>
        </p:spPr>
      </p:pic>
      <p:sp>
        <p:nvSpPr>
          <p:cNvPr id="6" name="TextBox 5"/>
          <p:cNvSpPr txBox="1"/>
          <p:nvPr/>
        </p:nvSpPr>
        <p:spPr>
          <a:xfrm>
            <a:off x="11558974" y="6277232"/>
            <a:ext cx="469556" cy="400110"/>
          </a:xfrm>
          <a:prstGeom prst="rect">
            <a:avLst/>
          </a:prstGeom>
          <a:noFill/>
        </p:spPr>
        <p:txBody>
          <a:bodyPr wrap="square" rtlCol="0">
            <a:spAutoFit/>
          </a:bodyPr>
          <a:lstStyle/>
          <a:p>
            <a:r>
              <a:rPr lang="ru-RU" sz="2000" dirty="0">
                <a:solidFill>
                  <a:schemeClr val="accent6">
                    <a:lumMod val="50000"/>
                  </a:schemeClr>
                </a:solidFill>
                <a:latin typeface="Times New Roman" panose="02020603050405020304" pitchFamily="18" charset="0"/>
                <a:cs typeface="Times New Roman" panose="02020603050405020304" pitchFamily="18" charset="0"/>
              </a:rPr>
              <a:t>17</a:t>
            </a:r>
          </a:p>
        </p:txBody>
      </p:sp>
      <p:sp>
        <p:nvSpPr>
          <p:cNvPr id="4" name="Заголовок 3"/>
          <p:cNvSpPr>
            <a:spLocks noGrp="1"/>
          </p:cNvSpPr>
          <p:nvPr>
            <p:ph type="title"/>
          </p:nvPr>
        </p:nvSpPr>
        <p:spPr>
          <a:xfrm>
            <a:off x="729936" y="0"/>
            <a:ext cx="10911840" cy="1051560"/>
          </a:xfrm>
        </p:spPr>
        <p:txBody>
          <a:bodyPr>
            <a:normAutofit/>
          </a:bodyPr>
          <a:lstStyle/>
          <a:p>
            <a:pPr algn="ctr"/>
            <a:r>
              <a:rPr lang="ru-RU" sz="4400" dirty="0">
                <a:solidFill>
                  <a:schemeClr val="accent3">
                    <a:lumMod val="50000"/>
                  </a:schemeClr>
                </a:solidFill>
              </a:rPr>
              <a:t>Спасибо за внимание!</a:t>
            </a:r>
          </a:p>
        </p:txBody>
      </p:sp>
    </p:spTree>
    <p:extLst>
      <p:ext uri="{BB962C8B-B14F-4D97-AF65-F5344CB8AC3E}">
        <p14:creationId xmlns="" xmlns:p14="http://schemas.microsoft.com/office/powerpoint/2010/main" val="431052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0009" y="308759"/>
            <a:ext cx="11412187" cy="6317672"/>
          </a:xfrm>
        </p:spPr>
        <p:txBody>
          <a:bodyPr>
            <a:normAutofit/>
          </a:bodyPr>
          <a:lstStyle/>
          <a:p>
            <a:pPr>
              <a:buNone/>
            </a:pPr>
            <a:r>
              <a:rPr lang="ru-RU" dirty="0" smtClean="0"/>
              <a:t>  </a:t>
            </a:r>
            <a:r>
              <a:rPr lang="ru-RU" sz="3200" dirty="0" smtClean="0"/>
              <a:t>Пациентка Б., 1968 г. р., доставлена бригадой СМП в КОМКБ в 23:12 09.04.2023 г. в состоянии геморрагического шока </a:t>
            </a:r>
            <a:r>
              <a:rPr lang="en-US" sz="3200" dirty="0" smtClean="0"/>
              <a:t>III</a:t>
            </a:r>
            <a:r>
              <a:rPr lang="ru-RU" sz="3200" dirty="0" smtClean="0"/>
              <a:t> ст. Забрана из дома с ножом в правой половине грудной клетки в крайне тяжёлом состоянии, ввиду нестабильной гемодинамики при транспортировке проводилась </a:t>
            </a:r>
            <a:r>
              <a:rPr lang="ru-RU" sz="3200" dirty="0" err="1" smtClean="0"/>
              <a:t>инфузия</a:t>
            </a:r>
            <a:r>
              <a:rPr lang="ru-RU" sz="3200" dirty="0" smtClean="0"/>
              <a:t> норадреналина. При поступлении в КОМКБ ввиду тяжести состояния сразу транспортирована в экстренную операционную.</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1261" y="530351"/>
            <a:ext cx="11317185" cy="5917949"/>
          </a:xfrm>
        </p:spPr>
        <p:txBody>
          <a:bodyPr>
            <a:normAutofit fontScale="92500" lnSpcReduction="10000"/>
          </a:bodyPr>
          <a:lstStyle/>
          <a:p>
            <a:pPr>
              <a:buNone/>
            </a:pPr>
            <a:r>
              <a:rPr lang="ru-RU" dirty="0" smtClean="0"/>
              <a:t>  При поступлении: Состояние крайне тяжёлое. В сознании, заторможена, </a:t>
            </a:r>
            <a:r>
              <a:rPr lang="ru-RU" dirty="0" err="1" smtClean="0"/>
              <a:t>адинамична</a:t>
            </a:r>
            <a:r>
              <a:rPr lang="ru-RU" dirty="0" smtClean="0"/>
              <a:t>, положение тела пассивное. Изо рта запах алкоголя. Кожные покровы бледноваты, прохладные, влажные. Грудная клетка обычной формы и величины, правая  половина её несколько отстаёт в акте дыхания от левой. </a:t>
            </a:r>
            <a:r>
              <a:rPr lang="ru-RU" dirty="0" err="1" smtClean="0"/>
              <a:t>Аускультативно</a:t>
            </a:r>
            <a:r>
              <a:rPr lang="ru-RU" dirty="0" smtClean="0"/>
              <a:t> дыхание везикулярное, справа ослабленное в нижних отделах, хрипов нет. ЧДД=26 в мин. Гемодинамика нестабильная, поддерживается </a:t>
            </a:r>
            <a:r>
              <a:rPr lang="ru-RU" dirty="0" err="1" smtClean="0"/>
              <a:t>инфузией</a:t>
            </a:r>
            <a:r>
              <a:rPr lang="ru-RU" dirty="0" smtClean="0"/>
              <a:t> норадреналина, на этом фоне АД 80/55 мм </a:t>
            </a:r>
            <a:r>
              <a:rPr lang="ru-RU" dirty="0" err="1" smtClean="0"/>
              <a:t>рт</a:t>
            </a:r>
            <a:r>
              <a:rPr lang="ru-RU" dirty="0" smtClean="0"/>
              <a:t>. ст. ЧСС=120 в мин, ритм правильный. Язык влажный, обложен. Живот при пальпации мягкий, безболезненный при пальпации во всех отделах.</a:t>
            </a:r>
          </a:p>
          <a:p>
            <a:pPr>
              <a:buNone/>
            </a:pPr>
            <a:r>
              <a:rPr lang="ru-RU" b="1" dirty="0" smtClean="0"/>
              <a:t>  </a:t>
            </a:r>
            <a:r>
              <a:rPr lang="en-US" dirty="0" smtClean="0"/>
              <a:t>Status </a:t>
            </a:r>
            <a:r>
              <a:rPr lang="en-US" dirty="0" err="1" smtClean="0"/>
              <a:t>localis</a:t>
            </a:r>
            <a:r>
              <a:rPr lang="ru-RU" dirty="0" smtClean="0"/>
              <a:t>: В </a:t>
            </a:r>
            <a:r>
              <a:rPr lang="en-US" dirty="0" smtClean="0"/>
              <a:t>V</a:t>
            </a:r>
            <a:r>
              <a:rPr lang="ru-RU" dirty="0" smtClean="0"/>
              <a:t> </a:t>
            </a:r>
            <a:r>
              <a:rPr lang="ru-RU" dirty="0" err="1" smtClean="0"/>
              <a:t>межреберье</a:t>
            </a:r>
            <a:r>
              <a:rPr lang="ru-RU" dirty="0" smtClean="0"/>
              <a:t> справа по среднеключичной линии из грудной клетки торчит нож (вне опасной зоны </a:t>
            </a:r>
            <a:r>
              <a:rPr lang="ru-RU" dirty="0" err="1" smtClean="0"/>
              <a:t>Грекова</a:t>
            </a:r>
            <a:r>
              <a:rPr lang="ru-RU" dirty="0" smtClean="0"/>
              <a:t>). Из колото-резаной раны вокруг лезвия ножа неинтенсивное наружное кровотечение.</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Содержимое 14" descr="Рана с ножом ретуш 2 квадрат.jpg"/>
          <p:cNvPicPr>
            <a:picLocks noGrp="1" noChangeAspect="1"/>
          </p:cNvPicPr>
          <p:nvPr>
            <p:ph sz="half" idx="1"/>
          </p:nvPr>
        </p:nvPicPr>
        <p:blipFill>
          <a:blip r:embed="rId2" cstate="print"/>
          <a:stretch>
            <a:fillRect/>
          </a:stretch>
        </p:blipFill>
        <p:spPr>
          <a:xfrm>
            <a:off x="0" y="0"/>
            <a:ext cx="5130140" cy="5130140"/>
          </a:xfrm>
        </p:spPr>
      </p:pic>
      <p:pic>
        <p:nvPicPr>
          <p:cNvPr id="16" name="Содержимое 15" descr="Рана с ножом ретуш 1 квадрат.jpg"/>
          <p:cNvPicPr>
            <a:picLocks noGrp="1" noChangeAspect="1"/>
          </p:cNvPicPr>
          <p:nvPr>
            <p:ph sz="half" idx="2"/>
          </p:nvPr>
        </p:nvPicPr>
        <p:blipFill>
          <a:blip r:embed="rId3" cstate="print"/>
          <a:stretch>
            <a:fillRect/>
          </a:stretch>
        </p:blipFill>
        <p:spPr>
          <a:xfrm>
            <a:off x="6840187" y="-1"/>
            <a:ext cx="5351813" cy="5351813"/>
          </a:xfrm>
        </p:spPr>
      </p:pic>
      <p:pic>
        <p:nvPicPr>
          <p:cNvPr id="35842" name="Picture 2"/>
          <p:cNvPicPr>
            <a:picLocks noChangeAspect="1" noChangeArrowheads="1"/>
          </p:cNvPicPr>
          <p:nvPr/>
        </p:nvPicPr>
        <p:blipFill>
          <a:blip r:embed="rId4" cstate="print"/>
          <a:srcRect/>
          <a:stretch>
            <a:fillRect/>
          </a:stretch>
        </p:blipFill>
        <p:spPr bwMode="auto">
          <a:xfrm>
            <a:off x="3788229" y="2714379"/>
            <a:ext cx="4143621" cy="4143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85802" y="530352"/>
            <a:ext cx="5465615" cy="5347934"/>
          </a:xfrm>
        </p:spPr>
        <p:txBody>
          <a:bodyPr>
            <a:normAutofit fontScale="92500" lnSpcReduction="10000"/>
          </a:bodyPr>
          <a:lstStyle/>
          <a:p>
            <a:pPr>
              <a:buNone/>
            </a:pPr>
            <a:r>
              <a:rPr lang="ru-RU" dirty="0" smtClean="0"/>
              <a:t>   На фоне проводимых противошоковых мероприятий выполнено </a:t>
            </a:r>
            <a:r>
              <a:rPr lang="ru-RU" b="1" dirty="0" err="1" smtClean="0"/>
              <a:t>дообследование</a:t>
            </a:r>
            <a:r>
              <a:rPr lang="ru-RU" dirty="0" smtClean="0"/>
              <a:t>:</a:t>
            </a:r>
          </a:p>
          <a:p>
            <a:r>
              <a:rPr lang="en-US" b="1" dirty="0" smtClean="0"/>
              <a:t>R-</a:t>
            </a:r>
            <a:r>
              <a:rPr lang="ru-RU" b="1" dirty="0" smtClean="0"/>
              <a:t>графия ОГК</a:t>
            </a:r>
            <a:r>
              <a:rPr lang="ru-RU" dirty="0" smtClean="0"/>
              <a:t>: Правосторонний гидроторакс, остриё инородного тела металлической плотности в проекции правых отделов сердца;</a:t>
            </a:r>
          </a:p>
          <a:p>
            <a:r>
              <a:rPr lang="ru-RU" b="1" dirty="0" smtClean="0"/>
              <a:t>УЗИ</a:t>
            </a:r>
            <a:r>
              <a:rPr lang="ru-RU" dirty="0" smtClean="0"/>
              <a:t>: в правой плевральной полости не менее 1 л свободной жидкости, в полости перикарда до 150 мл свободной жидкости без признаков тампонады сердца.</a:t>
            </a:r>
            <a:endParaRPr lang="ru-RU" dirty="0"/>
          </a:p>
        </p:txBody>
      </p:sp>
      <p:pic>
        <p:nvPicPr>
          <p:cNvPr id="5" name="Содержимое 4" descr="Рентгенограмма обрез.jpg"/>
          <p:cNvPicPr>
            <a:picLocks noGrp="1" noChangeAspect="1"/>
          </p:cNvPicPr>
          <p:nvPr>
            <p:ph sz="half" idx="2"/>
          </p:nvPr>
        </p:nvPicPr>
        <p:blipFill>
          <a:blip r:embed="rId2" cstate="print"/>
          <a:stretch>
            <a:fillRect/>
          </a:stretch>
        </p:blipFill>
        <p:spPr>
          <a:xfrm>
            <a:off x="6376923" y="815233"/>
            <a:ext cx="5097776" cy="43894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85802" y="530351"/>
            <a:ext cx="10916389" cy="5858573"/>
          </a:xfrm>
        </p:spPr>
        <p:txBody>
          <a:bodyPr/>
          <a:lstStyle/>
          <a:p>
            <a:r>
              <a:rPr lang="ru-RU" dirty="0" smtClean="0"/>
              <a:t>На основании вышеизложенного выставлен диагноз: </a:t>
            </a:r>
            <a:r>
              <a:rPr lang="ru-RU" i="1" dirty="0" smtClean="0"/>
              <a:t>Проникающее колото-резаное ранение правой половины грудной клетки от 09.04.2023 г. Ранение сердца. Правосторонний «большой» гемоторакс. </a:t>
            </a:r>
            <a:r>
              <a:rPr lang="ru-RU" i="1" dirty="0" err="1" smtClean="0"/>
              <a:t>Гемоперикард</a:t>
            </a:r>
            <a:r>
              <a:rPr lang="ru-RU" i="1" dirty="0" smtClean="0"/>
              <a:t>. Геморрагический шок </a:t>
            </a:r>
            <a:r>
              <a:rPr lang="en-US" i="1" dirty="0" smtClean="0"/>
              <a:t>III</a:t>
            </a:r>
            <a:r>
              <a:rPr lang="ru-RU" i="1" dirty="0" smtClean="0"/>
              <a:t> ст.</a:t>
            </a:r>
          </a:p>
          <a:p>
            <a:r>
              <a:rPr lang="ru-RU" dirty="0" smtClean="0"/>
              <a:t>Ввиду нестабильной гемодинамики, наличия признаков </a:t>
            </a:r>
            <a:r>
              <a:rPr lang="ru-RU" dirty="0" err="1" smtClean="0"/>
              <a:t>гемоперикарда</a:t>
            </a:r>
            <a:r>
              <a:rPr lang="ru-RU" dirty="0" smtClean="0"/>
              <a:t> в экстренном порядке показано выполнение правосторонней торакотомии, </a:t>
            </a:r>
            <a:r>
              <a:rPr lang="ru-RU" dirty="0" err="1" smtClean="0"/>
              <a:t>перикардотомии</a:t>
            </a:r>
            <a:r>
              <a:rPr lang="ru-RU" dirty="0" smtClean="0"/>
              <a:t>, </a:t>
            </a:r>
            <a:r>
              <a:rPr lang="ru-RU" dirty="0" err="1" smtClean="0"/>
              <a:t>ушивания</a:t>
            </a:r>
            <a:r>
              <a:rPr lang="ru-RU" dirty="0" smtClean="0"/>
              <a:t> раны сердца, остановки </a:t>
            </a:r>
            <a:r>
              <a:rPr lang="ru-RU" dirty="0" err="1" smtClean="0"/>
              <a:t>внутриплеврального</a:t>
            </a:r>
            <a:r>
              <a:rPr lang="ru-RU" dirty="0" smtClean="0"/>
              <a:t> кровотечения.</a:t>
            </a:r>
          </a:p>
          <a:p>
            <a:r>
              <a:rPr lang="ru-RU" dirty="0" smtClean="0">
                <a:cs typeface="Times New Roman" pitchFamily="18" charset="0"/>
              </a:rPr>
              <a:t>Инородное тело решено извлечь </a:t>
            </a:r>
            <a:r>
              <a:rPr lang="ru-RU" dirty="0" err="1" smtClean="0">
                <a:cs typeface="Times New Roman" pitchFamily="18" charset="0"/>
              </a:rPr>
              <a:t>интраоперационно</a:t>
            </a:r>
            <a:r>
              <a:rPr lang="ru-RU" dirty="0" smtClean="0">
                <a:cs typeface="Times New Roman" pitchFamily="18" charset="0"/>
              </a:rPr>
              <a:t> после торакотомии под визуальным и мануальным контролем</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85803" y="530352"/>
            <a:ext cx="10999516" cy="4389120"/>
          </a:xfrm>
        </p:spPr>
        <p:txBody>
          <a:bodyPr>
            <a:normAutofit lnSpcReduction="10000"/>
          </a:bodyPr>
          <a:lstStyle/>
          <a:p>
            <a:pPr>
              <a:buNone/>
            </a:pPr>
            <a:r>
              <a:rPr lang="ru-RU" dirty="0" smtClean="0">
                <a:latin typeface="+mj-lt"/>
                <a:cs typeface="Times New Roman" pitchFamily="18" charset="0"/>
              </a:rPr>
              <a:t>  Оперативное вмешательство (09.04.2023 г. 23</a:t>
            </a:r>
            <a:r>
              <a:rPr lang="ru-RU" baseline="30000" dirty="0" smtClean="0">
                <a:latin typeface="+mj-lt"/>
                <a:cs typeface="Times New Roman" pitchFamily="18" charset="0"/>
              </a:rPr>
              <a:t>45</a:t>
            </a:r>
            <a:r>
              <a:rPr lang="ru-RU" dirty="0" smtClean="0">
                <a:latin typeface="+mj-lt"/>
                <a:cs typeface="Times New Roman" pitchFamily="18" charset="0"/>
              </a:rPr>
              <a:t> – 10.04.2023 г. 01</a:t>
            </a:r>
            <a:r>
              <a:rPr lang="ru-RU" baseline="30000" dirty="0" smtClean="0">
                <a:latin typeface="+mj-lt"/>
                <a:cs typeface="Times New Roman" pitchFamily="18" charset="0"/>
              </a:rPr>
              <a:t>50</a:t>
            </a:r>
            <a:r>
              <a:rPr lang="ru-RU" dirty="0" smtClean="0">
                <a:latin typeface="+mj-lt"/>
                <a:cs typeface="Times New Roman" pitchFamily="18" charset="0"/>
              </a:rPr>
              <a:t>:</a:t>
            </a:r>
          </a:p>
          <a:p>
            <a:pPr>
              <a:buNone/>
            </a:pPr>
            <a:r>
              <a:rPr lang="ru-RU" dirty="0" smtClean="0">
                <a:latin typeface="+mj-lt"/>
                <a:cs typeface="Times New Roman" pitchFamily="18" charset="0"/>
              </a:rPr>
              <a:t>  Правосторонняя торакотомия, </a:t>
            </a:r>
            <a:r>
              <a:rPr lang="ru-RU" dirty="0" err="1" smtClean="0">
                <a:latin typeface="+mj-lt"/>
                <a:cs typeface="Times New Roman" pitchFamily="18" charset="0"/>
              </a:rPr>
              <a:t>перикардотомия</a:t>
            </a:r>
            <a:r>
              <a:rPr lang="ru-RU" dirty="0" smtClean="0">
                <a:latin typeface="+mj-lt"/>
                <a:cs typeface="Times New Roman" pitchFamily="18" charset="0"/>
              </a:rPr>
              <a:t>, </a:t>
            </a:r>
            <a:r>
              <a:rPr lang="ru-RU" dirty="0" err="1" smtClean="0">
                <a:latin typeface="+mj-lt"/>
                <a:cs typeface="Times New Roman" pitchFamily="18" charset="0"/>
              </a:rPr>
              <a:t>ушивание</a:t>
            </a:r>
            <a:r>
              <a:rPr lang="ru-RU" dirty="0" smtClean="0">
                <a:latin typeface="+mj-lt"/>
                <a:cs typeface="Times New Roman" pitchFamily="18" charset="0"/>
              </a:rPr>
              <a:t> раны правого предсердия, </a:t>
            </a:r>
            <a:r>
              <a:rPr lang="ru-RU" dirty="0" err="1" smtClean="0">
                <a:latin typeface="+mj-lt"/>
                <a:cs typeface="Times New Roman" pitchFamily="18" charset="0"/>
              </a:rPr>
              <a:t>ушивание</a:t>
            </a:r>
            <a:r>
              <a:rPr lang="ru-RU" dirty="0" smtClean="0">
                <a:latin typeface="+mj-lt"/>
                <a:cs typeface="Times New Roman" pitchFamily="18" charset="0"/>
              </a:rPr>
              <a:t> сквозного ранения средней доли правого лёгкого, санация, дренирование правой плевральной полости.</a:t>
            </a:r>
          </a:p>
          <a:p>
            <a:pPr>
              <a:buNone/>
            </a:pPr>
            <a:r>
              <a:rPr lang="ru-RU" dirty="0" smtClean="0">
                <a:latin typeface="+mj-lt"/>
                <a:cs typeface="Times New Roman" pitchFamily="18" charset="0"/>
              </a:rPr>
              <a:t>  После выполнения правосторонней торакотомии установлено, что остриё инородного тела (кухонный нож) располагается в дефекте перикарда, оно удалено под визуальным и мануальным контролем.</a:t>
            </a:r>
          </a:p>
          <a:p>
            <a:pPr>
              <a:buNone/>
            </a:pPr>
            <a:r>
              <a:rPr lang="ru-RU" dirty="0" smtClean="0">
                <a:latin typeface="+mj-lt"/>
                <a:cs typeface="Times New Roman" pitchFamily="18" charset="0"/>
              </a:rPr>
              <a:t>  </a:t>
            </a:r>
            <a:endParaRPr lang="ru-RU"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Удаление ножа без звука.mp4">
            <a:hlinkClick r:id="" action="ppaction://media"/>
          </p:cNvPr>
          <p:cNvPicPr>
            <a:picLocks noGrp="1" noRot="1" noChangeAspect="1"/>
          </p:cNvPicPr>
          <p:nvPr>
            <p:ph sz="half" idx="1"/>
            <a:videoFile r:link="rId1"/>
          </p:nvPr>
        </p:nvPicPr>
        <p:blipFill>
          <a:blip r:embed="rId3" cstate="print"/>
          <a:stretch>
            <a:fillRect/>
          </a:stretch>
        </p:blipFill>
        <p:spPr>
          <a:xfrm>
            <a:off x="1" y="0"/>
            <a:ext cx="12192000"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2106</TotalTime>
  <Words>905</Words>
  <Application>Microsoft Office PowerPoint</Application>
  <PresentationFormat>Произвольный</PresentationFormat>
  <Paragraphs>42</Paragraphs>
  <Slides>21</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Аспект</vt:lpstr>
      <vt:lpstr>КЛИНИЧЕСКИЙ СЛУЧАЙ   «Проникающее колото-резаное ранение правой половины грудной клетки. Ранение правого предсердия»</vt:lpstr>
      <vt:lpstr>Слайд 2</vt:lpstr>
      <vt:lpstr>Слайд 3</vt:lpstr>
      <vt:lpstr>Слайд 4</vt:lpstr>
      <vt:lpstr>Слайд 5</vt:lpstr>
      <vt:lpstr>Слайд 6</vt:lpstr>
      <vt:lpstr>Слайд 7</vt:lpstr>
      <vt:lpstr>Слайд 8</vt:lpstr>
      <vt:lpstr>Слайд 9</vt:lpstr>
      <vt:lpstr>Дефект в перикарде</vt:lpstr>
      <vt:lpstr>Широкая перикардотомия, держалки на перикард</vt:lpstr>
      <vt:lpstr>П-образный шов миокарда атравматической иглой</vt:lpstr>
      <vt:lpstr>Слайд 13</vt:lpstr>
      <vt:lpstr>Один в поле не воин: желательна полноценная бригада с опытными ассистентами и анестезиологами.</vt:lpstr>
      <vt:lpstr>Слайд 15</vt:lpstr>
      <vt:lpstr>Тампонада сердца – миф или реальность? </vt:lpstr>
      <vt:lpstr>С какой стороны нужно делать торакотомию?</vt:lpstr>
      <vt:lpstr>Извлекать ли инородное тело до начала операции?</vt:lpstr>
      <vt:lpstr>Обязательно оставлять окно в перикарде. Дренажи в перикард ставить нецелесообразно. Достаточно дренирования плевральной полости. </vt:lpstr>
      <vt:lpstr>Если позволяют условия, воздержаться от транспортировки в первые сутки</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Выпускная квалификационная работа  (бакалаврская работа)  на тему: «Анализ и совершенствование мотивации государственных гражданских служащих</dc:title>
  <dc:creator>xxxx</dc:creator>
  <cp:lastModifiedBy>Пользователь</cp:lastModifiedBy>
  <cp:revision>172</cp:revision>
  <dcterms:created xsi:type="dcterms:W3CDTF">2020-06-03T18:31:11Z</dcterms:created>
  <dcterms:modified xsi:type="dcterms:W3CDTF">2023-04-24T19:52:42Z</dcterms:modified>
</cp:coreProperties>
</file>