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8" r:id="rId3"/>
    <p:sldId id="293" r:id="rId4"/>
    <p:sldId id="259" r:id="rId5"/>
    <p:sldId id="260" r:id="rId6"/>
    <p:sldId id="261" r:id="rId7"/>
    <p:sldId id="262" r:id="rId8"/>
    <p:sldId id="263" r:id="rId9"/>
    <p:sldId id="279" r:id="rId10"/>
    <p:sldId id="266" r:id="rId11"/>
    <p:sldId id="267" r:id="rId12"/>
    <p:sldId id="269" r:id="rId13"/>
    <p:sldId id="270" r:id="rId14"/>
    <p:sldId id="296" r:id="rId15"/>
    <p:sldId id="268" r:id="rId16"/>
    <p:sldId id="285" r:id="rId17"/>
    <p:sldId id="286" r:id="rId18"/>
    <p:sldId id="265" r:id="rId19"/>
    <p:sldId id="287" r:id="rId20"/>
    <p:sldId id="288" r:id="rId21"/>
    <p:sldId id="289" r:id="rId22"/>
    <p:sldId id="297" r:id="rId23"/>
    <p:sldId id="298" r:id="rId24"/>
    <p:sldId id="290" r:id="rId25"/>
    <p:sldId id="291" r:id="rId26"/>
    <p:sldId id="292" r:id="rId27"/>
    <p:sldId id="276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0860066102848259E-4"/>
                  <c:y val="-4.5913101808388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93902498298824E-2"/>
                  <c:y val="5.0788749267283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изолированные</c:v>
                </c:pt>
                <c:pt idx="1">
                  <c:v>сочетанные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0.23200000000000001</c:v>
                </c:pt>
                <c:pt idx="1">
                  <c:v>0.76800000000000002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8822239233984641E-2"/>
                  <c:y val="-0.10688266784328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64632545931759E-2"/>
                  <c:y val="1.617335360452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231481481481481E-3"/>
                  <c:y val="-9.086552408846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13288616700692E-2"/>
                  <c:y val="-5.979036947496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356493632740351E-2"/>
                  <c:y val="-3.736685430260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5"/>
                <c:pt idx="0">
                  <c:v>грудь - конечности</c:v>
                </c:pt>
                <c:pt idx="1">
                  <c:v>грудь - живот</c:v>
                </c:pt>
                <c:pt idx="2">
                  <c:v>грудь-живот-позвоночник</c:v>
                </c:pt>
                <c:pt idx="3">
                  <c:v>грудь-голова-живот-таз</c:v>
                </c:pt>
                <c:pt idx="4">
                  <c:v>грудь - голова 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0.25800000000000001</c:v>
                </c:pt>
                <c:pt idx="1">
                  <c:v>0.20799999999999999</c:v>
                </c:pt>
                <c:pt idx="2">
                  <c:v>8.2000000000000003E-2</c:v>
                </c:pt>
                <c:pt idx="3">
                  <c:v>7.8E-2</c:v>
                </c:pt>
                <c:pt idx="4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9976669582968797E-2"/>
                  <c:y val="1.389494346286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7037037037023E-3"/>
                  <c:y val="-3.556944676746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140444250024303E-2"/>
                  <c:y val="-2.63992436526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осколочные</c:v>
                </c:pt>
                <c:pt idx="1">
                  <c:v>пулевые</c:v>
                </c:pt>
                <c:pt idx="2">
                  <c:v>закрытые ПГ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0.19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86123262369979E-2"/>
          <c:y val="0.18359341426343961"/>
          <c:w val="0.62515201224846895"/>
          <c:h val="0.72643656167759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7884101292893942E-2"/>
                  <c:y val="-0.18485436138121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0.30760414965831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непроникающие</c:v>
                </c:pt>
                <c:pt idx="1">
                  <c:v>проникающие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-2.1247752017108972E-2"/>
                  <c:y val="5.461555916387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328229804607765E-3"/>
                  <c:y val="-2.6912504587421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891562165840382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953436376008555E-2"/>
                  <c:y val="-3.622897491649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гемопневмоторакс</c:v>
                </c:pt>
                <c:pt idx="1">
                  <c:v>пневмоторак</c:v>
                </c:pt>
                <c:pt idx="2">
                  <c:v>гемоторакс</c:v>
                </c:pt>
                <c:pt idx="3">
                  <c:v>повреждения отсутсвовали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0.75380000000000003</c:v>
                </c:pt>
                <c:pt idx="1">
                  <c:v>9.0399999999999994E-2</c:v>
                </c:pt>
                <c:pt idx="2">
                  <c:v>9.5399999999999999E-2</c:v>
                </c:pt>
                <c:pt idx="3">
                  <c:v>6.0299999999999999E-2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0459925148245358E-2"/>
                  <c:y val="8.005854223730950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en-US" sz="1600" dirty="0">
                        <a:solidFill>
                          <a:srgbClr val="C00000"/>
                        </a:solidFill>
                      </a:rPr>
                      <a:t>61,20</a:t>
                    </a:r>
                    <a:r>
                      <a:rPr lang="en-US" sz="16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ru-RU" sz="1600" dirty="0" smtClean="0">
                      <a:solidFill>
                        <a:srgbClr val="C00000"/>
                      </a:solidFill>
                    </a:endParaRPr>
                  </a:p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sz="1600" dirty="0" smtClean="0">
                        <a:solidFill>
                          <a:srgbClr val="C00000"/>
                        </a:solidFill>
                      </a:rPr>
                      <a:t>Легкие</a:t>
                    </a:r>
                    <a:endParaRPr lang="en-US" sz="160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167274229610187E-2"/>
                  <c:y val="-4.1966980286847241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en-US" sz="1600" dirty="0"/>
                      <a:t>5,90</a:t>
                    </a:r>
                    <a:r>
                      <a:rPr lang="en-US" sz="1600" dirty="0" smtClean="0"/>
                      <a:t>%</a:t>
                    </a:r>
                    <a:endParaRPr lang="ru-RU" sz="1600" dirty="0" smtClean="0"/>
                  </a:p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sz="1600" dirty="0" smtClean="0"/>
                      <a:t>Сердце</a:t>
                    </a:r>
                    <a:endParaRPr lang="en-US" sz="1600" dirty="0"/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285068533100029E-2"/>
                  <c:y val="-0.1145884312355182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4,70</a:t>
                    </a:r>
                    <a:r>
                      <a:rPr lang="en-US" sz="1400" dirty="0" smtClean="0"/>
                      <a:t>%</a:t>
                    </a:r>
                    <a:endParaRPr lang="ru-RU" sz="1400" dirty="0" smtClean="0"/>
                  </a:p>
                  <a:p>
                    <a:r>
                      <a:rPr lang="ru-RU" sz="1400" dirty="0" smtClean="0"/>
                      <a:t>диафрагма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71381355108389E-2"/>
                  <c:y val="-0.1137764493434877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2,80</a:t>
                    </a:r>
                    <a:r>
                      <a:rPr lang="en-US" sz="1400" dirty="0" smtClean="0"/>
                      <a:t>%</a:t>
                    </a:r>
                    <a:endParaRPr lang="ru-RU" sz="1400" dirty="0" smtClean="0"/>
                  </a:p>
                  <a:p>
                    <a:r>
                      <a:rPr lang="ru-RU" sz="1400" dirty="0" err="1" smtClean="0"/>
                      <a:t>Кр.сосуды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52228540876835E-2"/>
                  <c:y val="-0.1608848768759267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2,10</a:t>
                    </a:r>
                    <a:r>
                      <a:rPr lang="en-US" sz="1400" dirty="0" smtClean="0"/>
                      <a:t>%</a:t>
                    </a:r>
                    <a:endParaRPr lang="ru-RU" sz="1400" dirty="0" smtClean="0"/>
                  </a:p>
                  <a:p>
                    <a:r>
                      <a:rPr lang="ru-RU" sz="1400" dirty="0" smtClean="0"/>
                      <a:t>Трахея</a:t>
                    </a:r>
                  </a:p>
                  <a:p>
                    <a:r>
                      <a:rPr lang="ru-RU" sz="1400" dirty="0" err="1" smtClean="0"/>
                      <a:t>Гл.бронхи</a:t>
                    </a:r>
                    <a:r>
                      <a:rPr lang="ru-RU" sz="1400" dirty="0" smtClean="0"/>
                      <a:t>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071862544959664"/>
                  <c:y val="2.16930628907041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0,70</a:t>
                    </a:r>
                    <a:r>
                      <a:rPr lang="en-US" dirty="0" smtClean="0"/>
                      <a:t>%</a:t>
                    </a:r>
                    <a:endParaRPr lang="ru-RU" dirty="0" smtClean="0"/>
                  </a:p>
                  <a:p>
                    <a:r>
                      <a:rPr lang="ru-RU" dirty="0" smtClean="0"/>
                      <a:t>пищевод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Легкие</c:v>
                </c:pt>
                <c:pt idx="1">
                  <c:v>Сердце</c:v>
                </c:pt>
                <c:pt idx="2">
                  <c:v>Диафрагма</c:v>
                </c:pt>
                <c:pt idx="3">
                  <c:v>Крупные сосуды</c:v>
                </c:pt>
                <c:pt idx="4">
                  <c:v>Трахея и крупные бронхи</c:v>
                </c:pt>
                <c:pt idx="5">
                  <c:v>Пищевод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0.61199999999999999</c:v>
                </c:pt>
                <c:pt idx="1">
                  <c:v>5.8999999999999997E-2</c:v>
                </c:pt>
                <c:pt idx="2">
                  <c:v>4.7E-2</c:v>
                </c:pt>
                <c:pt idx="3">
                  <c:v>2.8000000000000001E-2</c:v>
                </c:pt>
                <c:pt idx="4">
                  <c:v>2.1000000000000001E-2</c:v>
                </c:pt>
                <c:pt idx="5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7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16618061631179E-2"/>
          <c:y val="0.11581446865562091"/>
          <c:w val="0.57362435598327988"/>
          <c:h val="0.81326758526306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plosion val="51"/>
          </c:dPt>
          <c:dLbls>
            <c:dLbl>
              <c:idx val="0"/>
              <c:layout>
                <c:manualLayout>
                  <c:x val="0"/>
                  <c:y val="-0.5933565961542328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96,1%</a:t>
                    </a:r>
                    <a:r>
                      <a: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             </a:t>
                    </a:r>
                    <a:r>
                      <a:rPr lang="ru-RU" dirty="0"/>
                      <a:t>дренирование плевральной полости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34166909691845"/>
                  <c:y val="-0.178522670203004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2,3%</a:t>
                    </a:r>
                    <a:r>
                      <a:rPr lang="ru-RU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неотложная </a:t>
                    </a:r>
                    <a:r>
                      <a:rPr lang="ru-RU" dirty="0"/>
                      <a:t>торакотомия</a:t>
                    </a:r>
                  </a:p>
                  <a:p>
                    <a:r>
                      <a:rPr lang="ru-RU" dirty="0"/>
                      <a:t>(ОМО,МОСН)      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29495965782056"/>
                  <c:y val="-9.71114876546714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1,3</a:t>
                    </a:r>
                    <a:r>
                      <a:rPr lang="en-US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dirty="0" smtClean="0"/>
                      <a:t>торакоскопия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92025128803344"/>
                  <c:y val="0.20206550517536268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0,3</a:t>
                    </a:r>
                    <a:r>
                      <a:rPr lang="en-US" b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r>
                      <a:rPr lang="ru-RU" b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b="0" dirty="0" err="1" smtClean="0"/>
                      <a:t>дренировани</a:t>
                    </a:r>
                    <a:r>
                      <a:rPr lang="ru-RU" b="0" dirty="0" smtClean="0"/>
                      <a:t> средостения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Дренирование плевральной полости</c:v>
                </c:pt>
                <c:pt idx="1">
                  <c:v>Торакотомии</c:v>
                </c:pt>
                <c:pt idx="2">
                  <c:v>Торакоскопия</c:v>
                </c:pt>
                <c:pt idx="3">
                  <c:v>Дренирование средостения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0.96099999999999997</c:v>
                </c:pt>
                <c:pt idx="1">
                  <c:v>2.3E-2</c:v>
                </c:pt>
                <c:pt idx="2">
                  <c:v>1.2999999999999999E-2</c:v>
                </c:pt>
                <c:pt idx="3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6FE52-9C7C-4C18-8D1C-BB4EE47F076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0BFF3-ECDD-4DDF-AC88-657D90838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3751-EB42-4C2C-9EE3-1E5413B9CE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B5E5-68D4-49A8-BCD9-2C60FAF951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5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D3751-EB42-4C2C-9EE3-1E5413B9CE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9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32E7-6290-4AC7-B638-A342A17E320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88A5-2F45-4EF7-922D-F1D6BBDBC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 Ибрагимович\Documents\отделение\Отделение\Доклад по травме на обществе 10.2022\Военные медики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-533400"/>
            <a:ext cx="91440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1519" y="213285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Травма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груди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в период боевых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действий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(оказание хирургической помощи на этапах медицинской эвакуации)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3933056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1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27" y="693985"/>
            <a:ext cx="1866225" cy="115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оказания помощи при военных конфликтах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565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Оказание помощи в условиях ограниченных ресурсов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Оказание помощи в трудных условиях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Удаленность от места оказания специализированой помощи.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оказания многоэтапной хирургической помощи 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 доктрина - идеология этапного лечения  по  В.А.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Оппелю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МХП 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устранение угрожающих жизни состояний, предотвращение развития тяжелых осложнений, поддержание жизненно важных функции на пути эвакуации комбатанта до места оказания специализированной хирургической помощи. 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Тактика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DCR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 (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реанимационный и хирургический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Damage Control)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98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и виды медицинской помощи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042802"/>
              </p:ext>
            </p:extLst>
          </p:nvPr>
        </p:nvGraphicFramePr>
        <p:xfrm>
          <a:off x="32048" y="764704"/>
          <a:ext cx="8928992" cy="621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690766"/>
                <a:gridCol w="4230114"/>
              </a:tblGrid>
              <a:tr h="3592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 оказания МП и этап </a:t>
                      </a:r>
                      <a:r>
                        <a:rPr lang="ru-RU" sz="1600" dirty="0" err="1" smtClean="0"/>
                        <a:t>эвакуац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Вид медицинской </a:t>
                      </a:r>
                      <a:r>
                        <a:rPr lang="ru-RU" sz="1600" dirty="0" err="1" smtClean="0"/>
                        <a:t>помощт</a:t>
                      </a:r>
                      <a:endParaRPr lang="ru-RU" sz="1600" dirty="0"/>
                    </a:p>
                  </a:txBody>
                  <a:tcPr/>
                </a:tc>
              </a:tr>
              <a:tr h="6286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Поле боя, пункт сбора раненых, медицинский пост роты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Первая помощь.</a:t>
                      </a:r>
                      <a:r>
                        <a:rPr lang="ru-RU" sz="1600" baseline="0" dirty="0" smtClean="0"/>
                        <a:t> Доврачебная помощь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9208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Полевые военно-медицинские  организации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296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Медицинский пункт батальона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Доврачебная помощь. Первая врачебная помощь (неотложные мероприятия)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866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Медицинская рота бригады . Отдельный медицинский батальон. Отдельный медицинский отряд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Первая врачебная помощь. Квалифицированная (сокращенная специализированная</a:t>
                      </a:r>
                      <a:r>
                        <a:rPr lang="ru-RU" sz="1600" baseline="0" dirty="0" smtClean="0"/>
                        <a:t> )хирургическая помощь. 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Медицинский отряд специального назначения (МОСН)  – многопрофильный военный госпиталь (МВГ)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Специализированная хирургическая помощь по неотложным, срочным и  отсроченным показаниям.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Тыловые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военно-медицинские  организации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86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Окружной военный госпиталь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Специальзированная</a:t>
                      </a:r>
                      <a:r>
                        <a:rPr lang="ru-RU" sz="1600" dirty="0" smtClean="0"/>
                        <a:t> хирургическая помощь  и лечение, </a:t>
                      </a:r>
                      <a:r>
                        <a:rPr lang="ru-RU" sz="1600" dirty="0" err="1" smtClean="0"/>
                        <a:t>мед.реабил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980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Главный и центральные ВГ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Специальзированная</a:t>
                      </a:r>
                      <a:r>
                        <a:rPr lang="ru-RU" sz="1600" dirty="0" smtClean="0"/>
                        <a:t> хирургическая помощь  и лечение, </a:t>
                      </a:r>
                      <a:r>
                        <a:rPr lang="ru-RU" sz="1600" dirty="0" err="1" smtClean="0"/>
                        <a:t>мед.реабил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ладимир Ибрагимович\Documents\отделение\Отделение\Доклад по травме на обществе 10.2022\IMG_20220918_12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" y="14064"/>
            <a:ext cx="9125248" cy="68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2" y="14064"/>
            <a:ext cx="9125248" cy="112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752" y="1126058"/>
            <a:ext cx="9035492" cy="563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7617" y="332656"/>
            <a:ext cx="799288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лечебно-эвакуационных мероприятий в войсках РФ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5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транспортировки раненного на следующий этап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Пациент должен быть в физиологически стабильном состоянии</a:t>
            </a:r>
          </a:p>
          <a:p>
            <a:r>
              <a:rPr lang="ru-RU" dirty="0" smtClean="0"/>
              <a:t>Приняты меры по защите от переохлаждения</a:t>
            </a:r>
          </a:p>
          <a:p>
            <a:r>
              <a:rPr lang="ru-RU" dirty="0" smtClean="0"/>
              <a:t>Все доступы и дренажи должны быть надежно закреплены, дренажи из плевральной полости открыты под водяной замок или клапан</a:t>
            </a:r>
          </a:p>
          <a:p>
            <a:r>
              <a:rPr lang="ru-RU" dirty="0" smtClean="0"/>
              <a:t>Дыхательные пути пациента должны быть проходимы, без угрозы асфиксии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выявления и устранения любых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жизнеугрожающих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повреждений до эвакуации необходимо проводить тщательную оценку по алгоритму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(мнемоническое правило «АБВ»)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Асфиксия, восстановление проходимости дыхательных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путей; Борьба с нарушениями дыхания;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кровообращения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остановка наружного кровотечения.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 натовского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CABC </a:t>
            </a:r>
            <a:r>
              <a:rPr lang="en-US" sz="2900" dirty="0" smtClean="0">
                <a:solidFill>
                  <a:schemeClr val="tx2"/>
                </a:solidFill>
              </a:rPr>
              <a:t>(</a:t>
            </a:r>
            <a:r>
              <a:rPr lang="ru-RU" sz="2900" dirty="0" smtClean="0">
                <a:solidFill>
                  <a:schemeClr val="tx2"/>
                </a:solidFill>
              </a:rPr>
              <a:t>остановка </a:t>
            </a:r>
            <a:r>
              <a:rPr lang="ru-RU" sz="2900" dirty="0" err="1" smtClean="0">
                <a:solidFill>
                  <a:schemeClr val="tx2"/>
                </a:solidFill>
              </a:rPr>
              <a:t>жизнеугрожающего</a:t>
            </a:r>
            <a:r>
              <a:rPr lang="ru-RU" sz="2900" dirty="0" smtClean="0">
                <a:solidFill>
                  <a:schemeClr val="tx2"/>
                </a:solidFill>
              </a:rPr>
              <a:t> кровотечения (С-</a:t>
            </a:r>
            <a:r>
              <a:rPr lang="en-US" sz="2900" dirty="0" smtClean="0">
                <a:solidFill>
                  <a:schemeClr val="tx2"/>
                </a:solidFill>
              </a:rPr>
              <a:t>catastrophic hemorrhage)</a:t>
            </a:r>
            <a:r>
              <a:rPr lang="ru-RU" sz="2900" dirty="0" smtClean="0">
                <a:solidFill>
                  <a:schemeClr val="tx2"/>
                </a:solidFill>
              </a:rPr>
              <a:t>, обеспечение проходимости дыхательных путей (</a:t>
            </a:r>
            <a:r>
              <a:rPr lang="en-US" sz="2900" dirty="0" smtClean="0">
                <a:solidFill>
                  <a:schemeClr val="tx2"/>
                </a:solidFill>
              </a:rPr>
              <a:t>A - airway)</a:t>
            </a:r>
            <a:r>
              <a:rPr lang="ru-RU" sz="2900" dirty="0" smtClean="0">
                <a:solidFill>
                  <a:schemeClr val="tx2"/>
                </a:solidFill>
              </a:rPr>
              <a:t>, дыхания (</a:t>
            </a:r>
            <a:r>
              <a:rPr lang="en-US" sz="2900" dirty="0" smtClean="0">
                <a:solidFill>
                  <a:schemeClr val="tx2"/>
                </a:solidFill>
              </a:rPr>
              <a:t>B-breathing)</a:t>
            </a:r>
            <a:r>
              <a:rPr lang="ru-RU" sz="2900" dirty="0" smtClean="0">
                <a:solidFill>
                  <a:schemeClr val="tx2"/>
                </a:solidFill>
              </a:rPr>
              <a:t> </a:t>
            </a: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ru-RU" sz="2900" dirty="0" smtClean="0">
                <a:solidFill>
                  <a:schemeClr val="tx2"/>
                </a:solidFill>
              </a:rPr>
              <a:t>и кровообращения (С-</a:t>
            </a:r>
            <a:r>
              <a:rPr lang="en-US" sz="2900" dirty="0" smtClean="0">
                <a:solidFill>
                  <a:schemeClr val="tx2"/>
                </a:solidFill>
              </a:rPr>
              <a:t>circulation)</a:t>
            </a:r>
            <a:endParaRPr lang="ru-RU" sz="29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Дренажи должны быть открыты</a:t>
            </a:r>
          </a:p>
          <a:p>
            <a:r>
              <a:rPr lang="ru-RU" sz="2400" dirty="0" smtClean="0"/>
              <a:t>Они должны быть подсоединены к банкам с водяным замком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Во время транспортировки должна быть возможность </a:t>
            </a:r>
            <a:r>
              <a:rPr lang="ru-RU" sz="2400" dirty="0" smtClean="0"/>
              <a:t>проведения активной </a:t>
            </a:r>
            <a:r>
              <a:rPr lang="ru-RU" sz="2400" dirty="0" smtClean="0"/>
              <a:t>аспирации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Транспортировка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пострадавших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травмой груди после дренирования плевральной полости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Владимир Ибрагимович\Documents\отделение\Отделение\Доклад по травме на обществе 10.2022\Доклад по травме на хир.общ. январь 2020\Доклад\chest_drain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81" y="2420888"/>
            <a:ext cx="1083444" cy="10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ладимир Ибрагимович\Documents\отделение\Отделение\Доклад по травме на обществе 10.2022\AB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62" y="4581127"/>
            <a:ext cx="1656184" cy="18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ладимир Ибрагимович\Documents\отделение\Отделение\Доклад по травме на обществе 10.2022\PRO1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1657169" cy="18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Оптимальные сроки оказания медицинской помощи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608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первой </a:t>
            </a:r>
            <a:r>
              <a:rPr lang="ru-RU" sz="2800" dirty="0"/>
              <a:t>помощи – </a:t>
            </a:r>
            <a:r>
              <a:rPr lang="ru-RU" sz="2800" dirty="0">
                <a:solidFill>
                  <a:srgbClr val="C00000"/>
                </a:solidFill>
              </a:rPr>
              <a:t>10 мин </a:t>
            </a:r>
            <a:r>
              <a:rPr lang="ru-RU" sz="2800" dirty="0"/>
              <a:t>после ранения,</a:t>
            </a:r>
          </a:p>
          <a:p>
            <a:r>
              <a:rPr lang="ru-RU" sz="2800" dirty="0" smtClean="0"/>
              <a:t>первой </a:t>
            </a:r>
            <a:r>
              <a:rPr lang="ru-RU" sz="2800" dirty="0"/>
              <a:t>врачебной помощи </a:t>
            </a:r>
            <a:r>
              <a:rPr lang="ru-RU" sz="2800" dirty="0">
                <a:solidFill>
                  <a:srgbClr val="C00000"/>
                </a:solidFill>
              </a:rPr>
              <a:t>– 1 час </a:t>
            </a:r>
            <a:r>
              <a:rPr lang="ru-RU" sz="2800" dirty="0"/>
              <a:t>после ранения, </a:t>
            </a:r>
            <a:endParaRPr lang="ru-RU" sz="2800" dirty="0" smtClean="0"/>
          </a:p>
          <a:p>
            <a:r>
              <a:rPr lang="ru-RU" sz="2800" dirty="0" smtClean="0"/>
              <a:t>неотложных мероприятий квалифицированной </a:t>
            </a:r>
            <a:r>
              <a:rPr lang="ru-RU" sz="2800" dirty="0"/>
              <a:t>хирургической помощи – </a:t>
            </a:r>
            <a:r>
              <a:rPr lang="ru-RU" sz="2800" dirty="0">
                <a:solidFill>
                  <a:srgbClr val="C00000"/>
                </a:solidFill>
              </a:rPr>
              <a:t>2 часа </a:t>
            </a:r>
            <a:r>
              <a:rPr lang="ru-RU" sz="2800" dirty="0"/>
              <a:t>после ранения, </a:t>
            </a:r>
            <a:endParaRPr lang="ru-RU" sz="2800" dirty="0" smtClean="0"/>
          </a:p>
          <a:p>
            <a:r>
              <a:rPr lang="ru-RU" sz="2800" dirty="0" smtClean="0"/>
              <a:t>срочных мероприятий </a:t>
            </a:r>
            <a:r>
              <a:rPr lang="ru-RU" sz="2800" dirty="0"/>
              <a:t>квалифицированной хирургической помощи – </a:t>
            </a:r>
            <a:r>
              <a:rPr lang="ru-RU" sz="2800" dirty="0">
                <a:solidFill>
                  <a:srgbClr val="C00000"/>
                </a:solidFill>
              </a:rPr>
              <a:t>4 часа </a:t>
            </a:r>
            <a:r>
              <a:rPr lang="ru-RU" sz="2800" dirty="0"/>
              <a:t>и </a:t>
            </a:r>
            <a:endParaRPr lang="ru-RU" sz="2800" dirty="0" smtClean="0"/>
          </a:p>
          <a:p>
            <a:r>
              <a:rPr lang="ru-RU" sz="2800" dirty="0" smtClean="0"/>
              <a:t>отсроченных </a:t>
            </a:r>
            <a:r>
              <a:rPr lang="ru-RU" sz="2800" dirty="0"/>
              <a:t>мероприятий – </a:t>
            </a:r>
            <a:r>
              <a:rPr lang="ru-RU" sz="2800" dirty="0">
                <a:solidFill>
                  <a:srgbClr val="C00000"/>
                </a:solidFill>
              </a:rPr>
              <a:t>24 часа </a:t>
            </a:r>
            <a:r>
              <a:rPr lang="ru-RU" sz="2800" dirty="0"/>
              <a:t>после ранения. 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3076" name="Picture 4" descr="C:\Users\Владимир Ибрагимович\Documents\отделение\Отделение\Доклад по травме на обществе 10.2022\вд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20530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смерти у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потенциально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выживаемых комбатантов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(США, НАТО - война в Ираке и Афганистане 2002-2013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На месте травмы погибло 87% из них 75,7% классифицированы, как </a:t>
            </a:r>
            <a:r>
              <a:rPr lang="ru-RU" sz="2800" dirty="0" err="1" smtClean="0"/>
              <a:t>невыживаемые</a:t>
            </a:r>
            <a:r>
              <a:rPr lang="ru-RU" sz="2800" dirty="0" smtClean="0"/>
              <a:t>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24,3%</a:t>
            </a:r>
            <a:r>
              <a:rPr lang="ru-RU" sz="2800" dirty="0" smtClean="0"/>
              <a:t> -потенциально выживаемые</a:t>
            </a:r>
          </a:p>
          <a:p>
            <a:pPr marL="0" indent="0">
              <a:buNone/>
            </a:pPr>
            <a:r>
              <a:rPr lang="ru-RU" sz="2800" dirty="0" smtClean="0"/>
              <a:t>Из них погибло от:</a:t>
            </a:r>
            <a:endParaRPr lang="ru-RU" sz="2800" dirty="0"/>
          </a:p>
          <a:p>
            <a:r>
              <a:rPr lang="ru-RU" sz="2800" dirty="0" smtClean="0"/>
              <a:t>Массивного кровотечения -          80%</a:t>
            </a:r>
          </a:p>
          <a:p>
            <a:r>
              <a:rPr lang="ru-RU" sz="2800" dirty="0" smtClean="0"/>
              <a:t>Напряженного пневмоторакса  - 14%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Обструкции дыхательных путей – 6%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06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торакальной хирургии на войне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/>
              <a:t>Торакальная травма является фактором, способствующим летальному исходу почти у 60% погибших </a:t>
            </a:r>
            <a:r>
              <a:rPr lang="ru-RU" dirty="0" err="1"/>
              <a:t>комботантов</a:t>
            </a:r>
            <a:endParaRPr lang="ru-RU" dirty="0"/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/>
              <a:t>На месте травмы погибает </a:t>
            </a:r>
            <a:r>
              <a:rPr lang="en-US" dirty="0"/>
              <a:t>&gt; </a:t>
            </a:r>
            <a:r>
              <a:rPr lang="ru-RU" dirty="0"/>
              <a:t>8</a:t>
            </a:r>
            <a:r>
              <a:rPr lang="en-US" dirty="0"/>
              <a:t>0</a:t>
            </a:r>
            <a:r>
              <a:rPr lang="ru-RU" dirty="0"/>
              <a:t>% раненных. Из них 25% потенциальной выживаемые!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Отсутствие торакальных хирургов в полевом звене оказания помощи (МВГ)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Отсутствие современных расходных материалов, позволяющих сохранить жизнь </a:t>
            </a:r>
            <a:r>
              <a:rPr lang="ru-RU" dirty="0" err="1" smtClean="0"/>
              <a:t>комботанта</a:t>
            </a:r>
            <a:r>
              <a:rPr lang="ru-RU" dirty="0" smtClean="0"/>
              <a:t> в период эвакуации от поля боя до специализированной хирургической помощи.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37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помощи раненным в грудь до поступления в ОВГ и  ЦВГ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031816"/>
              </p:ext>
            </p:extLst>
          </p:nvPr>
        </p:nvGraphicFramePr>
        <p:xfrm>
          <a:off x="467544" y="1340769"/>
          <a:ext cx="8229600" cy="471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31979" y="5301208"/>
            <a:ext cx="8272469" cy="12241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4- 5 этапах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мед.эвакуации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торакотомия (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отсроченные 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поздние) 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выполнялась у 12,7%  проникающих ранений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87624" y="2780928"/>
            <a:ext cx="432048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0 </a:t>
            </a:r>
            <a:r>
              <a:rPr lang="ru-RU" sz="2400" dirty="0" smtClean="0">
                <a:solidFill>
                  <a:srgbClr val="C00000"/>
                </a:solidFill>
              </a:rPr>
              <a:t>уровень Поле </a:t>
            </a:r>
            <a:r>
              <a:rPr lang="ru-RU" sz="2400" dirty="0">
                <a:solidFill>
                  <a:srgbClr val="C00000"/>
                </a:solidFill>
              </a:rPr>
              <a:t>боя, пункт сбора раненых, медицинский пост роты (Первая помощь. Доврачебная </a:t>
            </a:r>
            <a:r>
              <a:rPr lang="ru-RU" sz="2400" dirty="0" smtClean="0">
                <a:solidFill>
                  <a:srgbClr val="C00000"/>
                </a:solidFill>
              </a:rPr>
              <a:t>помощь)  </a:t>
            </a:r>
            <a:r>
              <a:rPr lang="ru-RU" sz="2400" dirty="0" smtClean="0"/>
              <a:t>– </a:t>
            </a:r>
            <a:r>
              <a:rPr lang="ru-RU" sz="2400" dirty="0"/>
              <a:t>закрытие раны груди стерильной прорезиненной внутренней оболочкой ППИ и наложение поверх неё циркулярной повязки);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помощи раненным в грудь на передовых этапах эвакуации в полевых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2" y="3618730"/>
            <a:ext cx="30908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01104"/>
            <a:ext cx="24257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Владимир Ибрагимович\Documents\отделение\Отделение\Руководство по хирургии\Открытые и закрытые травмы груди\повязка ашермана 3 - копия 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14290"/>
            <a:ext cx="2376264" cy="17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0538" y="5589240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УКАЗАНИЯ ПО ВОЕННО-ПОЛЕВОЙ</a:t>
            </a:r>
          </a:p>
          <a:p>
            <a:r>
              <a:rPr lang="ru-RU" sz="1100" dirty="0" smtClean="0"/>
              <a:t>ХИРУРГИИ, 2020 г.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419963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ВОЕННО-ПОЛЕВАЯ ХИРУРГИЯ</a:t>
            </a:r>
          </a:p>
          <a:p>
            <a:r>
              <a:rPr lang="ru-RU" sz="1100" dirty="0"/>
              <a:t>Под редакцией И.М. </a:t>
            </a:r>
            <a:r>
              <a:rPr lang="ru-RU" sz="1100" dirty="0" err="1"/>
              <a:t>Самохвалова</a:t>
            </a:r>
            <a:endParaRPr lang="ru-RU" sz="1100" dirty="0"/>
          </a:p>
          <a:p>
            <a:r>
              <a:rPr lang="ru-RU" sz="1100" dirty="0" smtClean="0"/>
              <a:t>Учебник, 2021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796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3284984"/>
            <a:ext cx="10081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Владимир Ибрагимович\Documents\отделение\Отделение\ВПХ\IMG_20230424_110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9" y="764704"/>
            <a:ext cx="9144000" cy="55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7718" y="3244334"/>
            <a:ext cx="10475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2600942"/>
            <a:ext cx="10131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461" y="4619533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49,1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5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697" y="1415371"/>
            <a:ext cx="8229600" cy="4525963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1 </a:t>
            </a:r>
            <a:r>
              <a:rPr lang="ru-RU" sz="2400" dirty="0" smtClean="0">
                <a:solidFill>
                  <a:srgbClr val="C00000"/>
                </a:solidFill>
              </a:rPr>
              <a:t>уровень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  <a:r>
              <a:rPr lang="ru-RU" sz="2400" dirty="0" err="1" smtClean="0">
                <a:solidFill>
                  <a:srgbClr val="C00000"/>
                </a:solidFill>
              </a:rPr>
              <a:t>МедПБат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smtClean="0">
                <a:solidFill>
                  <a:srgbClr val="C00000"/>
                </a:solidFill>
              </a:rPr>
              <a:t>, (</a:t>
            </a:r>
            <a:r>
              <a:rPr lang="ru-RU" sz="2400" dirty="0">
                <a:solidFill>
                  <a:srgbClr val="C00000"/>
                </a:solidFill>
              </a:rPr>
              <a:t>Доврачебная помощь. Первая врачебная помощь </a:t>
            </a:r>
            <a:r>
              <a:rPr lang="ru-RU" sz="2400" dirty="0" smtClean="0">
                <a:solidFill>
                  <a:srgbClr val="C00000"/>
                </a:solidFill>
              </a:rPr>
              <a:t>- неотложные мероприятия) </a:t>
            </a:r>
            <a:r>
              <a:rPr lang="ru-RU" sz="2000" dirty="0"/>
              <a:t>- устранение напряженного пневмоторакса с применением специального набора (или дренирование плевральной полости иглой с широким просветом для перевода напряженного пневмоторакса в открытый),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помощи раненным в грудь на передовых этапах эвакуации в полевых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ВМО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7" y="3938560"/>
            <a:ext cx="2212975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Владимир Ибрагимович\Documents\отделение\Отделение\Доклад по травме на обществе 10.2022\PneumoD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3459"/>
            <a:ext cx="2265368" cy="1551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3291" y="3152163"/>
            <a:ext cx="3801682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Декомпрессия плевральной полости</a:t>
            </a:r>
            <a:endParaRPr lang="ru-RU" dirty="0"/>
          </a:p>
        </p:txBody>
      </p:sp>
      <p:pic>
        <p:nvPicPr>
          <p:cNvPr id="4099" name="Picture 3" descr="C:\Users\Владимир Ибрагимович\Documents\отделение\Отделение\Доклад по травме на обществе 10.2022\grid-wide-argyle-trocar-cathe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56610"/>
            <a:ext cx="2674268" cy="1278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52960"/>
            <a:ext cx="1265779" cy="16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723291" y="3551163"/>
            <a:ext cx="1900841" cy="413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24132" y="3551163"/>
            <a:ext cx="0" cy="812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24132" y="3551163"/>
            <a:ext cx="1342086" cy="205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b="1" dirty="0">
                <a:solidFill>
                  <a:srgbClr val="C00000"/>
                </a:solidFill>
              </a:rPr>
              <a:t>2 уровень </a:t>
            </a:r>
            <a:r>
              <a:rPr lang="ru-RU" sz="2000" b="1" dirty="0" smtClean="0">
                <a:solidFill>
                  <a:srgbClr val="C00000"/>
                </a:solidFill>
              </a:rPr>
              <a:t>– (</a:t>
            </a:r>
            <a:r>
              <a:rPr lang="ru-RU" sz="2000" b="1" dirty="0" err="1" smtClean="0">
                <a:solidFill>
                  <a:srgbClr val="C00000"/>
                </a:solidFill>
              </a:rPr>
              <a:t>МедРБр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>
                <a:solidFill>
                  <a:srgbClr val="C00000"/>
                </a:solidFill>
              </a:rPr>
              <a:t>ОМБ</a:t>
            </a:r>
            <a:r>
              <a:rPr lang="ru-RU" sz="2000" b="1" dirty="0" smtClean="0">
                <a:solidFill>
                  <a:srgbClr val="C00000"/>
                </a:solidFill>
              </a:rPr>
              <a:t>, ОМО</a:t>
            </a:r>
            <a:r>
              <a:rPr lang="ru-RU" sz="2000" b="1" dirty="0">
                <a:solidFill>
                  <a:srgbClr val="C00000"/>
                </a:solidFill>
              </a:rPr>
              <a:t>) Первая врачебная помощь. Квалифицированная (сокращенная </a:t>
            </a:r>
            <a:r>
              <a:rPr lang="ru-RU" sz="2000" b="1" dirty="0" smtClean="0">
                <a:solidFill>
                  <a:srgbClr val="C00000"/>
                </a:solidFill>
              </a:rPr>
              <a:t>специализированная) хирургическая </a:t>
            </a:r>
            <a:r>
              <a:rPr lang="ru-RU" sz="2000" b="1" dirty="0">
                <a:solidFill>
                  <a:srgbClr val="C00000"/>
                </a:solidFill>
              </a:rPr>
              <a:t>помощь.  </a:t>
            </a:r>
            <a:endParaRPr lang="ru-RU" sz="200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-     устранение </a:t>
            </a:r>
            <a:r>
              <a:rPr lang="ru-RU" sz="1600" dirty="0">
                <a:solidFill>
                  <a:prstClr val="black"/>
                </a:solidFill>
              </a:rPr>
              <a:t>напряженного пневмоторакса путем дренирования плевральной полости во II </a:t>
            </a:r>
            <a:r>
              <a:rPr lang="ru-RU" sz="1600" dirty="0" err="1">
                <a:solidFill>
                  <a:prstClr val="black"/>
                </a:solidFill>
              </a:rPr>
              <a:t>межреберье</a:t>
            </a:r>
            <a:r>
              <a:rPr lang="ru-RU" sz="1600" dirty="0">
                <a:solidFill>
                  <a:prstClr val="black"/>
                </a:solidFill>
              </a:rPr>
              <a:t> по срединно-ключичной линии специальным или импровизированным набором;</a:t>
            </a:r>
          </a:p>
          <a:p>
            <a:pPr lvl="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устранение </a:t>
            </a:r>
            <a:r>
              <a:rPr lang="ru-RU" sz="1600" dirty="0">
                <a:solidFill>
                  <a:prstClr val="black"/>
                </a:solidFill>
              </a:rPr>
              <a:t>открытого пневмоторакса путем герметизации плевральной полости с помощью табельной наклейки или импровизированной </a:t>
            </a:r>
            <a:r>
              <a:rPr lang="ru-RU" sz="1600" dirty="0" err="1">
                <a:solidFill>
                  <a:prstClr val="black"/>
                </a:solidFill>
              </a:rPr>
              <a:t>окклюзионной</a:t>
            </a:r>
            <a:r>
              <a:rPr lang="ru-RU" sz="1600" dirty="0">
                <a:solidFill>
                  <a:prstClr val="black"/>
                </a:solidFill>
              </a:rPr>
              <a:t> повязки (с использованием прорезиненной оболочки ППИ или по </a:t>
            </a:r>
            <a:r>
              <a:rPr lang="ru-RU" sz="1600" dirty="0" err="1">
                <a:solidFill>
                  <a:prstClr val="black"/>
                </a:solidFill>
              </a:rPr>
              <a:t>Банайтису</a:t>
            </a:r>
            <a:r>
              <a:rPr lang="ru-RU" sz="1600" dirty="0">
                <a:solidFill>
                  <a:prstClr val="black"/>
                </a:solidFill>
              </a:rPr>
              <a:t>);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эвакуация невозможна</a:t>
            </a:r>
            <a:r>
              <a:rPr lang="ru-RU" sz="1600" dirty="0" smtClean="0">
                <a:solidFill>
                  <a:srgbClr val="C00000"/>
                </a:solidFill>
              </a:rPr>
              <a:t>, на этом этапе может оказываться хирургическая помощь по неотложным и срочным показаниям </a:t>
            </a:r>
            <a:r>
              <a:rPr lang="ru-RU" sz="1600" dirty="0" smtClean="0"/>
              <a:t>(</a:t>
            </a:r>
            <a:r>
              <a:rPr lang="ru-RU" sz="1600" b="1" dirty="0">
                <a:solidFill>
                  <a:srgbClr val="FF0000"/>
                </a:solidFill>
              </a:rPr>
              <a:t>неотложные 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срочные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торакотомии</a:t>
            </a:r>
            <a:r>
              <a:rPr lang="ru-RU" sz="1600" b="1" dirty="0"/>
              <a:t>),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:</a:t>
            </a:r>
            <a:endParaRPr lang="ru-RU" sz="1600" dirty="0">
              <a:solidFill>
                <a:srgbClr val="C00000"/>
              </a:solidFill>
            </a:endParaRPr>
          </a:p>
          <a:p>
            <a:pPr lvl="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остановка </a:t>
            </a:r>
            <a:r>
              <a:rPr lang="ru-RU" sz="1600" dirty="0">
                <a:solidFill>
                  <a:prstClr val="black"/>
                </a:solidFill>
              </a:rPr>
              <a:t>продолжающегося </a:t>
            </a:r>
            <a:r>
              <a:rPr lang="ru-RU" sz="1600" dirty="0" err="1">
                <a:solidFill>
                  <a:prstClr val="black"/>
                </a:solidFill>
              </a:rPr>
              <a:t>внутриплеврального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кровотечения, </a:t>
            </a:r>
          </a:p>
          <a:p>
            <a:pPr lvl="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устранение </a:t>
            </a:r>
            <a:r>
              <a:rPr lang="ru-RU" sz="1600" dirty="0">
                <a:solidFill>
                  <a:prstClr val="black"/>
                </a:solidFill>
              </a:rPr>
              <a:t>тампонады </a:t>
            </a:r>
            <a:r>
              <a:rPr lang="ru-RU" sz="1600" dirty="0" smtClean="0">
                <a:solidFill>
                  <a:prstClr val="black"/>
                </a:solidFill>
              </a:rPr>
              <a:t>сердца,  </a:t>
            </a:r>
          </a:p>
          <a:p>
            <a:pPr lvl="0" algn="just">
              <a:buFontTx/>
              <a:buChar char="-"/>
            </a:pPr>
            <a:r>
              <a:rPr lang="ru-RU" sz="1600" dirty="0" smtClean="0"/>
              <a:t>купирование нарастающего внутригрудного газового синдрома при установленных дренажах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помощи раненным в грудь на передовых этапах эвакуации в полевых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ВМО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8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Неотложная торакотомия по жизненным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показаниям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течение 2ч.)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(показания, техника выполнения, тактика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control)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Показание</a:t>
            </a:r>
            <a:r>
              <a:rPr lang="ru-RU" dirty="0" smtClean="0"/>
              <a:t> – продолжающееся массивное </a:t>
            </a:r>
            <a:r>
              <a:rPr lang="ru-RU" dirty="0" err="1" smtClean="0"/>
              <a:t>внутриплевральное</a:t>
            </a:r>
            <a:r>
              <a:rPr lang="ru-RU" dirty="0" smtClean="0"/>
              <a:t> кровотечение, тампонада сердца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Хирургический доступ</a:t>
            </a:r>
            <a:r>
              <a:rPr lang="ru-RU" dirty="0" smtClean="0"/>
              <a:t>:  </a:t>
            </a:r>
            <a:r>
              <a:rPr lang="ru-RU" dirty="0" err="1" smtClean="0"/>
              <a:t>Передне</a:t>
            </a:r>
            <a:r>
              <a:rPr lang="ru-RU" dirty="0" smtClean="0"/>
              <a:t>-боковая торакотомия на стороне ранения, билатеральная </a:t>
            </a:r>
            <a:r>
              <a:rPr lang="ru-RU" dirty="0" err="1" smtClean="0"/>
              <a:t>передне</a:t>
            </a:r>
            <a:r>
              <a:rPr lang="ru-RU" dirty="0" smtClean="0"/>
              <a:t>-боковая торакотомия.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Тактика МХЛ (</a:t>
            </a:r>
            <a:r>
              <a:rPr lang="en-US" dirty="0" smtClean="0">
                <a:solidFill>
                  <a:srgbClr val="C00000"/>
                </a:solidFill>
              </a:rPr>
              <a:t>DCS)</a:t>
            </a:r>
            <a:r>
              <a:rPr lang="ru-RU" dirty="0" smtClean="0"/>
              <a:t>: </a:t>
            </a:r>
            <a:r>
              <a:rPr lang="ru-RU" dirty="0" err="1" smtClean="0"/>
              <a:t>ушивание</a:t>
            </a:r>
            <a:r>
              <a:rPr lang="ru-RU" dirty="0" smtClean="0"/>
              <a:t> раны сердца; прошивание или перевязка сосуда; наложение зажима на корень легкого; атипичная аппаратная резекция легкого; тампонирование и дренирование плевральной полости, </a:t>
            </a:r>
            <a:r>
              <a:rPr lang="ru-RU" dirty="0" err="1" smtClean="0"/>
              <a:t>ушивание</a:t>
            </a:r>
            <a:r>
              <a:rPr lang="ru-RU" dirty="0" smtClean="0"/>
              <a:t> </a:t>
            </a:r>
            <a:r>
              <a:rPr lang="ru-RU" dirty="0" err="1" smtClean="0"/>
              <a:t>торакотомной</a:t>
            </a:r>
            <a:r>
              <a:rPr lang="ru-RU" dirty="0" smtClean="0"/>
              <a:t> раны однорядным швом;  аппаратное </a:t>
            </a:r>
            <a:r>
              <a:rPr lang="ru-RU" dirty="0"/>
              <a:t>прошивание или перевязка концов пищевода при его </a:t>
            </a:r>
            <a:r>
              <a:rPr lang="ru-RU" dirty="0" smtClean="0"/>
              <a:t>ранении.</a:t>
            </a:r>
          </a:p>
          <a:p>
            <a:r>
              <a:rPr lang="ru-RU" dirty="0" smtClean="0"/>
              <a:t>Окончательное хирургическое лечение через </a:t>
            </a:r>
            <a:r>
              <a:rPr lang="ru-RU" dirty="0" smtClean="0"/>
              <a:t>на 2-3 день </a:t>
            </a:r>
            <a:r>
              <a:rPr lang="ru-RU" dirty="0" smtClean="0"/>
              <a:t>после нормализации метаболических нарушений, восполнения ОЦК и факторов свертывания.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4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Торакотомии по срочным показаниям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течение 4 часов) </a:t>
            </a:r>
            <a:b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Показания</a:t>
            </a:r>
            <a:r>
              <a:rPr lang="ru-RU" sz="2400" dirty="0" smtClean="0"/>
              <a:t> – нарастающий напряженный газовый синдром при установленных плевральных дренажах (повреждения трахеи и главных бронхов, значительные разрушения легочной паренхимы)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Хирургический доступ </a:t>
            </a:r>
            <a:r>
              <a:rPr lang="ru-RU" sz="2400" dirty="0" smtClean="0"/>
              <a:t>– </a:t>
            </a:r>
            <a:r>
              <a:rPr lang="ru-RU" sz="2400" dirty="0" err="1" smtClean="0"/>
              <a:t>задне</a:t>
            </a:r>
            <a:r>
              <a:rPr lang="ru-RU" sz="2400" dirty="0" smtClean="0"/>
              <a:t>-боковая торакотомия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Оперативное пособие </a:t>
            </a:r>
            <a:r>
              <a:rPr lang="ru-RU" sz="2400" dirty="0" smtClean="0"/>
              <a:t>выполняется, как в полном варианте, так и в сокращенном.</a:t>
            </a:r>
          </a:p>
          <a:p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rgbClr val="C00000"/>
                </a:solidFill>
              </a:rPr>
              <a:t>Для выполнения задачи оказания сокращенной специализированной помощи в </a:t>
            </a:r>
            <a:r>
              <a:rPr lang="ru-RU" sz="2400" dirty="0" err="1" smtClean="0">
                <a:solidFill>
                  <a:srgbClr val="C00000"/>
                </a:solidFill>
              </a:rPr>
              <a:t>мед.роту</a:t>
            </a:r>
            <a:r>
              <a:rPr lang="ru-RU" sz="2400" dirty="0" smtClean="0">
                <a:solidFill>
                  <a:srgbClr val="C00000"/>
                </a:solidFill>
              </a:rPr>
              <a:t> направляется группа медицинского усиления, развертывается дополнительная операционная с предоперационной.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09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уровень – многопрофильный военный госпиталь (МОСН)</a:t>
            </a:r>
            <a:r>
              <a:rPr lang="ru-RU" sz="2400" dirty="0">
                <a:solidFill>
                  <a:srgbClr val="C00000"/>
                </a:solidFill>
              </a:rPr>
              <a:t>  </a:t>
            </a:r>
            <a:r>
              <a:rPr lang="ru-RU" sz="2400" dirty="0" smtClean="0">
                <a:solidFill>
                  <a:prstClr val="black"/>
                </a:solidFill>
              </a:rPr>
              <a:t>- операции производятся </a:t>
            </a:r>
            <a:r>
              <a:rPr lang="ru-RU" sz="2400" dirty="0">
                <a:solidFill>
                  <a:prstClr val="black"/>
                </a:solidFill>
              </a:rPr>
              <a:t>по тем же показаниям, что и в </a:t>
            </a:r>
            <a:r>
              <a:rPr lang="ru-RU" sz="2400" dirty="0" err="1">
                <a:solidFill>
                  <a:prstClr val="black"/>
                </a:solidFill>
              </a:rPr>
              <a:t>медр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бр</a:t>
            </a:r>
            <a:r>
              <a:rPr lang="ru-RU" sz="2400" dirty="0">
                <a:solidFill>
                  <a:prstClr val="black"/>
                </a:solidFill>
              </a:rPr>
              <a:t> (</a:t>
            </a:r>
            <a:r>
              <a:rPr lang="ru-RU" sz="2400" dirty="0" err="1">
                <a:solidFill>
                  <a:prstClr val="black"/>
                </a:solidFill>
              </a:rPr>
              <a:t>омедо</a:t>
            </a:r>
            <a:r>
              <a:rPr lang="ru-RU" sz="2400" dirty="0">
                <a:solidFill>
                  <a:prstClr val="black"/>
                </a:solidFill>
              </a:rPr>
              <a:t>),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на уровне специализированной (в том числе высокотехнологичной) медицинской помощи – хирургами различных специальностей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применением современных методов обследования) и медицинского оснащения, а также с проведением полноценной интенсивной терапии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помощи раненным в грудь на передовых этапах эвакуации в полевых ВМО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5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особенность оказываемой здесь специализированной хирургической помощи – её незаконченный характер, направленный на спасение жизни и предупреждение развития осложнений, с последующей срочной эвакуацией раненых для долечивания и медицинской реабилитации.</a:t>
            </a:r>
          </a:p>
          <a:p>
            <a:r>
              <a:rPr lang="ru-RU" sz="1800" b="1" dirty="0" smtClean="0">
                <a:solidFill>
                  <a:prstClr val="black"/>
                </a:solidFill>
              </a:rPr>
              <a:t>Обязательные </a:t>
            </a:r>
            <a:r>
              <a:rPr lang="ru-RU" sz="1800" b="1" dirty="0">
                <a:solidFill>
                  <a:prstClr val="black"/>
                </a:solidFill>
              </a:rPr>
              <a:t>условия эффективной работы МВГ </a:t>
            </a:r>
            <a:r>
              <a:rPr lang="ru-RU" sz="1800" dirty="0">
                <a:solidFill>
                  <a:prstClr val="black"/>
                </a:solidFill>
              </a:rPr>
              <a:t>- </a:t>
            </a:r>
            <a:r>
              <a:rPr lang="ru-RU" sz="1800" u="sng" dirty="0">
                <a:solidFill>
                  <a:prstClr val="black"/>
                </a:solidFill>
              </a:rPr>
              <a:t>вертолетная площадка </a:t>
            </a:r>
            <a:r>
              <a:rPr lang="ru-RU" sz="1800" dirty="0">
                <a:solidFill>
                  <a:prstClr val="black"/>
                </a:solidFill>
              </a:rPr>
              <a:t>для приема раненых и расположенный </a:t>
            </a:r>
            <a:r>
              <a:rPr lang="ru-RU" sz="1800" u="sng" dirty="0">
                <a:solidFill>
                  <a:prstClr val="black"/>
                </a:solidFill>
              </a:rPr>
              <a:t>вблизи аэродром </a:t>
            </a:r>
            <a:r>
              <a:rPr lang="ru-RU" sz="1800" dirty="0">
                <a:solidFill>
                  <a:prstClr val="black"/>
                </a:solidFill>
              </a:rPr>
              <a:t>для их дальнейшей эвакуации, наличие специализированного оснащения </a:t>
            </a:r>
            <a:r>
              <a:rPr lang="ru-RU" sz="1400" dirty="0"/>
              <a:t>(УЗИ, С-дуга, в идеале – компьютерный томограф, дыхательная аппаратура, экспресс-лаборатория), значительные и быстро восполняемые запасы расходного медицинского имущества (шовный материал, сшивающие аппараты, комплекты для наружной фиксации переломов) и ресурсы интенсивной терапии (кровь, </a:t>
            </a:r>
            <a:r>
              <a:rPr lang="ru-RU" sz="1400" dirty="0" err="1"/>
              <a:t>инфузионные</a:t>
            </a:r>
            <a:r>
              <a:rPr lang="ru-RU" sz="1400" dirty="0"/>
              <a:t> растворы, медицинские газы, медикаменты).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Тяжелораненые </a:t>
            </a:r>
            <a:r>
              <a:rPr lang="ru-RU" sz="1600" dirty="0">
                <a:solidFill>
                  <a:prstClr val="black"/>
                </a:solidFill>
              </a:rPr>
              <a:t>после оказания хирургической помощи и стабилизации состояния, </a:t>
            </a:r>
            <a:r>
              <a:rPr lang="ru-RU" sz="1600" b="1" dirty="0">
                <a:solidFill>
                  <a:prstClr val="black"/>
                </a:solidFill>
              </a:rPr>
              <a:t>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среднем через 2-3 суток</a:t>
            </a:r>
            <a:r>
              <a:rPr lang="ru-RU" sz="1600" dirty="0">
                <a:solidFill>
                  <a:prstClr val="black"/>
                </a:solidFill>
              </a:rPr>
              <a:t>, эвакуируются для долечивания в лечебные ВМО военного округа </a:t>
            </a:r>
            <a:r>
              <a:rPr lang="ru-RU" sz="1600" dirty="0">
                <a:solidFill>
                  <a:srgbClr val="C00000"/>
                </a:solidFill>
              </a:rPr>
              <a:t>(4-й уровень).</a:t>
            </a:r>
            <a:r>
              <a:rPr lang="ru-RU" sz="1600" dirty="0">
                <a:solidFill>
                  <a:prstClr val="black"/>
                </a:solidFill>
              </a:rPr>
              <a:t> Тяжелораненые, нуждающиеся в сложных реконструктивных </a:t>
            </a: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err="1">
                <a:solidFill>
                  <a:prstClr val="black"/>
                </a:solidFill>
              </a:rPr>
              <a:t>т.ч</a:t>
            </a:r>
            <a:r>
              <a:rPr lang="ru-RU" sz="1600" dirty="0">
                <a:solidFill>
                  <a:prstClr val="black"/>
                </a:solidFill>
              </a:rPr>
              <a:t>. высокотехнологичных) оперативных вмешательствах, с тяжелыми осложнениями, с длительными сроками лечения (60 и более суток) –эвакуируются в центральные военно-медицинские организации МО </a:t>
            </a:r>
            <a:r>
              <a:rPr lang="ru-RU" sz="1600" dirty="0">
                <a:solidFill>
                  <a:srgbClr val="C00000"/>
                </a:solidFill>
              </a:rPr>
              <a:t>(</a:t>
            </a:r>
            <a:r>
              <a:rPr lang="ru-RU" sz="1600" dirty="0" smtClean="0">
                <a:solidFill>
                  <a:srgbClr val="C00000"/>
                </a:solidFill>
              </a:rPr>
              <a:t>5-й уровень</a:t>
            </a:r>
            <a:r>
              <a:rPr lang="ru-RU" sz="1600" dirty="0">
                <a:solidFill>
                  <a:srgbClr val="C00000"/>
                </a:solidFill>
              </a:rPr>
              <a:t>) </a:t>
            </a:r>
            <a:r>
              <a:rPr lang="ru-RU" sz="1600" dirty="0">
                <a:solidFill>
                  <a:prstClr val="black"/>
                </a:solidFill>
              </a:rPr>
              <a:t>и специальные формирования здравоохранения МЗ (СФЗ).</a:t>
            </a:r>
          </a:p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помощи раненным на передовых этапах эвакуации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уровень)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3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 гражданских ЛУ для оказания специализированной хирургической помощи в период БД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      Из </a:t>
            </a:r>
            <a:r>
              <a:rPr lang="ru-RU" sz="2400" dirty="0"/>
              <a:t>резерва гражданских ЛУ, задействованных в оказании медицинской помощи </a:t>
            </a:r>
            <a:r>
              <a:rPr lang="ru-RU" sz="2400" dirty="0" smtClean="0"/>
              <a:t>раненным (как </a:t>
            </a:r>
            <a:r>
              <a:rPr lang="ru-RU" sz="2400" dirty="0" err="1"/>
              <a:t>комботантам</a:t>
            </a:r>
            <a:r>
              <a:rPr lang="ru-RU" sz="2400" dirty="0"/>
              <a:t>, так и гражданскому населению, пострадавшему в ходе боевых действий</a:t>
            </a:r>
            <a:r>
              <a:rPr lang="ru-RU" sz="2400" dirty="0" smtClean="0"/>
              <a:t>), выделены </a:t>
            </a:r>
            <a:r>
              <a:rPr lang="ru-RU" sz="2400" dirty="0"/>
              <a:t>областные многопрофильные </a:t>
            </a:r>
            <a:r>
              <a:rPr lang="ru-RU" sz="2400" dirty="0" smtClean="0"/>
              <a:t>больницы, соответствующие ВМО 3 уровня.</a:t>
            </a:r>
          </a:p>
          <a:p>
            <a:pPr marL="0" indent="0" algn="just">
              <a:buNone/>
            </a:pPr>
            <a:r>
              <a:rPr lang="ru-RU" sz="2400" dirty="0" smtClean="0"/>
              <a:t>       </a:t>
            </a:r>
            <a:r>
              <a:rPr lang="ru-RU" sz="2400" b="1" dirty="0" smtClean="0"/>
              <a:t>Это диктует необходимость создания 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каналов взаимодействия медицинской службы МО и руководства гражданского здравоохранения в период проведения БД;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систем быстрого оповещения</a:t>
            </a:r>
            <a:r>
              <a:rPr lang="ru-RU" sz="2400" dirty="0"/>
              <a:t>;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/>
              <a:t>с</a:t>
            </a:r>
            <a:r>
              <a:rPr lang="ru-RU" sz="2400" dirty="0" smtClean="0"/>
              <a:t>хем маршрутизации пострадавших;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структуры хирургической службы ЛУ, способной оказывать мед. помощь в условиях массового поступления боевой травмы.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ладимир Ибрагимович\Documents\отделение\Отделение\Доклад по травме на обществе 10.2022\вдв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1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1230" y="2967335"/>
            <a:ext cx="68034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2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травм груди в условиях войны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причина боевой патологии груди в период БД – огнестрельные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закрытые ранения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воздействия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боеприпасов взрывного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(БВД).          </a:t>
            </a:r>
          </a:p>
          <a:p>
            <a:pPr marL="0" indent="0" algn="just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 algn="just">
              <a:buNone/>
            </a:pPr>
            <a:r>
              <a:rPr lang="ru-RU" sz="2800" dirty="0" err="1" smtClean="0"/>
              <a:t>Минновзрывные</a:t>
            </a:r>
            <a:r>
              <a:rPr lang="ru-RU" sz="2800" dirty="0" smtClean="0"/>
              <a:t> </a:t>
            </a:r>
            <a:r>
              <a:rPr lang="ru-RU" sz="2800" dirty="0" smtClean="0"/>
              <a:t>ранения - тяжелые закрытые и открытые повреждения + осколочные ранения (проникающие, непроникающие).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00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ранений груди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(СВО на Украине)</a:t>
            </a:r>
            <a:br>
              <a:rPr lang="ru-RU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036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3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сочетанных ранений груди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0102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7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4637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огнестрельных ранений груди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период боевых действий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5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огнестрельных ранений груди в период боевых действий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183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4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Внутриплевральные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осложнения при проникающих огнестрельных ранениях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9070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1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898878"/>
              </p:ext>
            </p:extLst>
          </p:nvPr>
        </p:nvGraphicFramePr>
        <p:xfrm>
          <a:off x="61156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Частота поражения внутригрудных органов при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огнестрельной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проникающей 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травме  </a:t>
            </a:r>
          </a:p>
        </p:txBody>
      </p:sp>
    </p:spTree>
    <p:extLst>
      <p:ext uri="{BB962C8B-B14F-4D97-AF65-F5344CB8AC3E}">
        <p14:creationId xmlns:p14="http://schemas.microsoft.com/office/powerpoint/2010/main" val="41213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f573102d8ae1f2dcf389b4c7367c422fc73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1477</Words>
  <Application>Microsoft Office PowerPoint</Application>
  <PresentationFormat>Экран (4:3)</PresentationFormat>
  <Paragraphs>163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Травма груди в период боевых действий (оказание хирургической помощи на этапах медицинской эвакуации)</vt:lpstr>
      <vt:lpstr>Презентация PowerPoint</vt:lpstr>
      <vt:lpstr>Основные виды травм груди в условиях войны</vt:lpstr>
      <vt:lpstr>Характеристика ранений груди (СВО на Украине) </vt:lpstr>
      <vt:lpstr>Характеристика сочетанных ранений груди </vt:lpstr>
      <vt:lpstr>Характеристика огнестрельных ранений груди в период боевых действий </vt:lpstr>
      <vt:lpstr>Характеристика огнестрельных ранений груди в период боевых действий</vt:lpstr>
      <vt:lpstr>Внутриплевральные осложнения при проникающих огнестрельных ранениях</vt:lpstr>
      <vt:lpstr>Частота поражения внутригрудных органов при огнестрельной проникающей травме  </vt:lpstr>
      <vt:lpstr>Особенности оказания помощи при военных конфликтах </vt:lpstr>
      <vt:lpstr>Уровни и виды медицинской помощи</vt:lpstr>
      <vt:lpstr>Презентация PowerPoint</vt:lpstr>
      <vt:lpstr>Условия транспортировки раненного на следующий этап</vt:lpstr>
      <vt:lpstr>Транспортировка пострадавших с травмой груди после дренирования плевральной полости</vt:lpstr>
      <vt:lpstr>Оптимальные сроки оказания медицинской помощи</vt:lpstr>
      <vt:lpstr>Причины смерти у потенциально  выживаемых комбатантов (США, НАТО - война в Ираке и Афганистане 2002-2013 гг)</vt:lpstr>
      <vt:lpstr>Проблемы торакальной хирургии на войне</vt:lpstr>
      <vt:lpstr>Объем помощи раненным в грудь до поступления в ОВГ и  ЦВГ</vt:lpstr>
      <vt:lpstr>Объем помощи раненным в грудь на передовых этапах эвакуации в полевых условия</vt:lpstr>
      <vt:lpstr>Объем помощи раненным в грудь на передовых этапах эвакуации в полевых ВМО</vt:lpstr>
      <vt:lpstr>Объем помощи раненным в грудь на передовых этапах эвакуации в полевых ВМО</vt:lpstr>
      <vt:lpstr>Неотложная торакотомия по жизненным показаниям  (в течение 2ч.) (показания, техника выполнения, тактика Damage control)</vt:lpstr>
      <vt:lpstr>Торакотомии по срочным показаниям (в течение 4 часов)  </vt:lpstr>
      <vt:lpstr>Объем помощи раненным в грудь на передовых этапах эвакуации в полевых ВМО</vt:lpstr>
      <vt:lpstr>Объем помощи раненным на передовых этапах эвакуации  (3 уровень)</vt:lpstr>
      <vt:lpstr>Резерв гражданских ЛУ для оказания специализированной хирургической помощи в период БД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 груди в период боевых действий</dc:title>
  <dc:creator>Владимир Ибрагимович</dc:creator>
  <cp:lastModifiedBy>Владимир Ибрагимович</cp:lastModifiedBy>
  <cp:revision>49</cp:revision>
  <dcterms:created xsi:type="dcterms:W3CDTF">2023-04-23T19:30:55Z</dcterms:created>
  <dcterms:modified xsi:type="dcterms:W3CDTF">2023-04-25T07:26:24Z</dcterms:modified>
</cp:coreProperties>
</file>