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030" r:id="rId2"/>
    <p:sldId id="5029" r:id="rId3"/>
    <p:sldId id="5092" r:id="rId4"/>
    <p:sldId id="5120" r:id="rId5"/>
    <p:sldId id="5123" r:id="rId6"/>
    <p:sldId id="5124" r:id="rId7"/>
    <p:sldId id="5125" r:id="rId8"/>
    <p:sldId id="5036" r:id="rId9"/>
    <p:sldId id="5042" r:id="rId10"/>
    <p:sldId id="5043" r:id="rId11"/>
    <p:sldId id="5044" r:id="rId12"/>
    <p:sldId id="5045" r:id="rId13"/>
    <p:sldId id="5046" r:id="rId14"/>
    <p:sldId id="5115" r:id="rId15"/>
    <p:sldId id="5048" r:id="rId16"/>
    <p:sldId id="5099" r:id="rId17"/>
    <p:sldId id="5112" r:id="rId18"/>
    <p:sldId id="5101" r:id="rId19"/>
    <p:sldId id="5102" r:id="rId20"/>
    <p:sldId id="5100" r:id="rId21"/>
    <p:sldId id="5089" r:id="rId22"/>
    <p:sldId id="5050" r:id="rId23"/>
    <p:sldId id="5051" r:id="rId24"/>
    <p:sldId id="5052" r:id="rId25"/>
    <p:sldId id="5053" r:id="rId26"/>
    <p:sldId id="5054" r:id="rId27"/>
    <p:sldId id="5055" r:id="rId28"/>
    <p:sldId id="5058" r:id="rId29"/>
    <p:sldId id="5091" r:id="rId30"/>
    <p:sldId id="5059" r:id="rId31"/>
    <p:sldId id="5060" r:id="rId32"/>
    <p:sldId id="5061" r:id="rId33"/>
    <p:sldId id="5090" r:id="rId34"/>
    <p:sldId id="5064" r:id="rId35"/>
    <p:sldId id="5079" r:id="rId36"/>
    <p:sldId id="5083" r:id="rId37"/>
    <p:sldId id="5098" r:id="rId38"/>
    <p:sldId id="5084" r:id="rId39"/>
    <p:sldId id="5085" r:id="rId40"/>
    <p:sldId id="5087" r:id="rId41"/>
    <p:sldId id="508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5EB1ACD-A9E1-4A84-A2FE-5D22456B816D}">
          <p14:sldIdLst>
            <p14:sldId id="5030"/>
            <p14:sldId id="5029"/>
            <p14:sldId id="5092"/>
            <p14:sldId id="5032"/>
            <p14:sldId id="5126"/>
            <p14:sldId id="5120"/>
            <p14:sldId id="5123"/>
            <p14:sldId id="5124"/>
            <p14:sldId id="5125"/>
            <p14:sldId id="5036"/>
            <p14:sldId id="5086"/>
            <p14:sldId id="5042"/>
            <p14:sldId id="5043"/>
            <p14:sldId id="5044"/>
            <p14:sldId id="5045"/>
            <p14:sldId id="5046"/>
            <p14:sldId id="5115"/>
            <p14:sldId id="5048"/>
            <p14:sldId id="5099"/>
            <p14:sldId id="5112"/>
            <p14:sldId id="5101"/>
            <p14:sldId id="5102"/>
            <p14:sldId id="5100"/>
            <p14:sldId id="5089"/>
            <p14:sldId id="5050"/>
            <p14:sldId id="5051"/>
            <p14:sldId id="5052"/>
            <p14:sldId id="5053"/>
            <p14:sldId id="5054"/>
            <p14:sldId id="5055"/>
            <p14:sldId id="5058"/>
            <p14:sldId id="5091"/>
            <p14:sldId id="5059"/>
            <p14:sldId id="5060"/>
            <p14:sldId id="5061"/>
            <p14:sldId id="5090"/>
            <p14:sldId id="5064"/>
            <p14:sldId id="5065"/>
            <p14:sldId id="5066"/>
            <p14:sldId id="5093"/>
            <p14:sldId id="5094"/>
            <p14:sldId id="5074"/>
            <p14:sldId id="5095"/>
            <p14:sldId id="5096"/>
            <p14:sldId id="5118"/>
            <p14:sldId id="5079"/>
            <p14:sldId id="5083"/>
            <p14:sldId id="5098"/>
            <p14:sldId id="5117"/>
            <p14:sldId id="5116"/>
            <p14:sldId id="5084"/>
            <p14:sldId id="5085"/>
            <p14:sldId id="5087"/>
            <p14:sldId id="50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orient="horz" pos="370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5437"/>
    <a:srgbClr val="FF4B29"/>
    <a:srgbClr val="F2F2F2"/>
    <a:srgbClr val="CBCACB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9" autoAdjust="0"/>
    <p:restoredTop sz="96357" autoAdjust="0"/>
  </p:normalViewPr>
  <p:slideViewPr>
    <p:cSldViewPr snapToGrid="0" showGuides="1">
      <p:cViewPr>
        <p:scale>
          <a:sx n="117" d="100"/>
          <a:sy n="117" d="100"/>
        </p:scale>
        <p:origin x="-108" y="-90"/>
      </p:cViewPr>
      <p:guideLst>
        <p:guide orient="horz" pos="2160"/>
        <p:guide orient="horz" pos="3702"/>
        <p:guide pos="7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&#1057;&#1058;\&#1057;&#1090;&#1072;&#1090;&#1080;&#1089;&#1090;&#1080;&#1082;&#1072;%20&#1058;&#1057;&#1058;%201.0%202018%20-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&#1057;&#1058;\&#1057;&#1090;&#1072;&#1090;&#1080;&#1089;&#1090;&#1080;&#1082;&#1072;%20&#1058;&#1057;&#1058;%201.0%202018%20-%20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&#1057;&#1058;\&#1057;&#1090;&#1072;&#1090;&#1080;&#1089;&#1090;&#1080;&#1082;&#1072;%20&#1058;&#1057;&#1058;%201.0%202018%20-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КОЛИЧЕСТВУ СУТОК В ОРИТ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Лист1!$O$3</c:f>
              <c:strCache>
                <c:ptCount val="1"/>
              </c:strCache>
            </c:strRef>
          </c:tx>
          <c:cat>
            <c:strRef>
              <c:f>Лист1!$N$4:$N$7</c:f>
              <c:strCache>
                <c:ptCount val="4"/>
                <c:pt idx="0">
                  <c:v>до суток</c:v>
                </c:pt>
                <c:pt idx="1">
                  <c:v>1 - 5</c:v>
                </c:pt>
                <c:pt idx="2">
                  <c:v>более 5</c:v>
                </c:pt>
                <c:pt idx="3">
                  <c:v>более месяца</c:v>
                </c:pt>
              </c:strCache>
            </c:strRef>
          </c:cat>
          <c:val>
            <c:numRef>
              <c:f>Лист1!$O$4:$O$7</c:f>
              <c:numCache>
                <c:formatCode>0</c:formatCode>
                <c:ptCount val="4"/>
                <c:pt idx="0">
                  <c:v>96</c:v>
                </c:pt>
                <c:pt idx="1">
                  <c:v>81</c:v>
                </c:pt>
                <c:pt idx="2">
                  <c:v>97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C5-4F1C-B61A-9F4E1726B176}"/>
            </c:ext>
          </c:extLst>
        </c:ser>
        <c:ser>
          <c:idx val="1"/>
          <c:order val="1"/>
          <c:tx>
            <c:strRef>
              <c:f>Лист1!$P$3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Лист1!$N$4:$N$7</c:f>
              <c:strCache>
                <c:ptCount val="4"/>
                <c:pt idx="0">
                  <c:v>до суток</c:v>
                </c:pt>
                <c:pt idx="1">
                  <c:v>1 - 5</c:v>
                </c:pt>
                <c:pt idx="2">
                  <c:v>более 5</c:v>
                </c:pt>
                <c:pt idx="3">
                  <c:v>более месяца</c:v>
                </c:pt>
              </c:strCache>
            </c:strRef>
          </c:cat>
          <c:val>
            <c:numRef>
              <c:f>Лист1!$P$4:$P$7</c:f>
              <c:numCache>
                <c:formatCode>0%</c:formatCode>
                <c:ptCount val="4"/>
                <c:pt idx="0">
                  <c:v>0.34532374100719476</c:v>
                </c:pt>
                <c:pt idx="1">
                  <c:v>0.29136690647482194</c:v>
                </c:pt>
                <c:pt idx="2">
                  <c:v>0.34892086330935557</c:v>
                </c:pt>
                <c:pt idx="3">
                  <c:v>4.1237113402061862E-2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C5-4F1C-B61A-9F4E1726B176}"/>
            </c:ext>
          </c:extLst>
        </c:ser>
        <c:gapWidth val="75"/>
        <c:overlap val="-25"/>
        <c:axId val="117479296"/>
        <c:axId val="117480832"/>
      </c:barChart>
      <c:catAx>
        <c:axId val="11747929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480832"/>
        <c:crosses val="autoZero"/>
        <c:auto val="1"/>
        <c:lblAlgn val="ctr"/>
        <c:lblOffset val="100"/>
      </c:catAx>
      <c:valAx>
        <c:axId val="117480832"/>
        <c:scaling>
          <c:orientation val="minMax"/>
        </c:scaling>
        <c:delete val="1"/>
        <c:axPos val="b"/>
        <c:numFmt formatCode="0" sourceLinked="1"/>
        <c:majorTickMark val="none"/>
        <c:tickLblPos val="none"/>
        <c:crossAx val="1174792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ПРОФИЛЬНОМУ ОТДЕЛЕНИЮ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Лист1!$K$3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Лист1!$J$4:$J$13</c:f>
              <c:strCache>
                <c:ptCount val="10"/>
                <c:pt idx="0">
                  <c:v>ССХ</c:v>
                </c:pt>
                <c:pt idx="1">
                  <c:v>Ожоговое</c:v>
                </c:pt>
                <c:pt idx="2">
                  <c:v>ЧЛХ</c:v>
                </c:pt>
                <c:pt idx="3">
                  <c:v>Гнойная хирургия</c:v>
                </c:pt>
                <c:pt idx="4">
                  <c:v>Проктология</c:v>
                </c:pt>
                <c:pt idx="5">
                  <c:v>Урология</c:v>
                </c:pt>
                <c:pt idx="6">
                  <c:v>Общая хирургия</c:v>
                </c:pt>
                <c:pt idx="7">
                  <c:v>Торакальное</c:v>
                </c:pt>
                <c:pt idx="8">
                  <c:v>Травматология</c:v>
                </c:pt>
                <c:pt idx="9">
                  <c:v>Нейрохирургия</c:v>
                </c:pt>
              </c:strCache>
            </c:strRef>
          </c:cat>
          <c:val>
            <c:numRef>
              <c:f>Лист1!$K$4:$K$13</c:f>
              <c:numCache>
                <c:formatCode>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25</c:v>
                </c:pt>
                <c:pt idx="7">
                  <c:v>33</c:v>
                </c:pt>
                <c:pt idx="8">
                  <c:v>99</c:v>
                </c:pt>
                <c:pt idx="9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DA-4185-B69C-482B98E494E4}"/>
            </c:ext>
          </c:extLst>
        </c:ser>
        <c:ser>
          <c:idx val="1"/>
          <c:order val="1"/>
          <c:tx>
            <c:strRef>
              <c:f>Лист1!$L$3</c:f>
              <c:strCache>
                <c:ptCount val="1"/>
                <c:pt idx="0">
                  <c:v>%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Лист1!$J$4:$J$13</c:f>
              <c:strCache>
                <c:ptCount val="10"/>
                <c:pt idx="0">
                  <c:v>ССХ</c:v>
                </c:pt>
                <c:pt idx="1">
                  <c:v>Ожоговое</c:v>
                </c:pt>
                <c:pt idx="2">
                  <c:v>ЧЛХ</c:v>
                </c:pt>
                <c:pt idx="3">
                  <c:v>Гнойная хирургия</c:v>
                </c:pt>
                <c:pt idx="4">
                  <c:v>Проктология</c:v>
                </c:pt>
                <c:pt idx="5">
                  <c:v>Урология</c:v>
                </c:pt>
                <c:pt idx="6">
                  <c:v>Общая хирургия</c:v>
                </c:pt>
                <c:pt idx="7">
                  <c:v>Торакальное</c:v>
                </c:pt>
                <c:pt idx="8">
                  <c:v>Травматология</c:v>
                </c:pt>
                <c:pt idx="9">
                  <c:v>Нейрохирургия</c:v>
                </c:pt>
              </c:strCache>
            </c:strRef>
          </c:cat>
          <c:val>
            <c:numRef>
              <c:f>Лист1!$L$4:$L$13</c:f>
              <c:numCache>
                <c:formatCode>0.0%</c:formatCode>
                <c:ptCount val="10"/>
                <c:pt idx="0">
                  <c:v>3.5971223021582835E-3</c:v>
                </c:pt>
                <c:pt idx="1">
                  <c:v>7.1942446043165523E-3</c:v>
                </c:pt>
                <c:pt idx="2">
                  <c:v>7.1942446043165523E-3</c:v>
                </c:pt>
                <c:pt idx="3">
                  <c:v>1.0791366906474776E-2</c:v>
                </c:pt>
                <c:pt idx="4">
                  <c:v>1.0791366906474776E-2</c:v>
                </c:pt>
                <c:pt idx="5">
                  <c:v>1.0791366906474776E-2</c:v>
                </c:pt>
                <c:pt idx="6">
                  <c:v>8.9928057553957025E-2</c:v>
                </c:pt>
                <c:pt idx="7">
                  <c:v>0.11870503597122349</c:v>
                </c:pt>
                <c:pt idx="8">
                  <c:v>0.35611510791367013</c:v>
                </c:pt>
                <c:pt idx="9">
                  <c:v>0.38489208633093636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DA-4185-B69C-482B98E494E4}"/>
            </c:ext>
          </c:extLst>
        </c:ser>
        <c:gapWidth val="75"/>
        <c:overlap val="-25"/>
        <c:axId val="117618176"/>
        <c:axId val="117619712"/>
      </c:barChart>
      <c:catAx>
        <c:axId val="11761817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619712"/>
        <c:crosses val="autoZero"/>
        <c:auto val="1"/>
        <c:lblAlgn val="ctr"/>
        <c:lblOffset val="100"/>
      </c:catAx>
      <c:valAx>
        <c:axId val="117619712"/>
        <c:scaling>
          <c:orientation val="minMax"/>
        </c:scaling>
        <c:delete val="1"/>
        <c:axPos val="b"/>
        <c:numFmt formatCode="0" sourceLinked="1"/>
        <c:majorTickMark val="none"/>
        <c:tickLblPos val="none"/>
        <c:crossAx val="117618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ПОВРЕЖДЕНИЙ СИСТЕМ И ОРГАНОВ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33721969960327025"/>
          <c:y val="0.13209476701201373"/>
          <c:w val="0.66278031550517447"/>
          <c:h val="0.86790527346565294"/>
        </c:manualLayout>
      </c:layout>
      <c:barChart>
        <c:barDir val="bar"/>
        <c:grouping val="clustered"/>
        <c:ser>
          <c:idx val="0"/>
          <c:order val="0"/>
          <c:tx>
            <c:strRef>
              <c:f>Лист2!$C$2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Лист2!$B$3:$B$21</c:f>
              <c:strCache>
                <c:ptCount val="19"/>
                <c:pt idx="0">
                  <c:v>Поджелудочная железа</c:v>
                </c:pt>
                <c:pt idx="1">
                  <c:v>Кишечник</c:v>
                </c:pt>
                <c:pt idx="2">
                  <c:v>Почки</c:v>
                </c:pt>
                <c:pt idx="3">
                  <c:v>Мочеполовая система</c:v>
                </c:pt>
                <c:pt idx="4">
                  <c:v>Печень</c:v>
                </c:pt>
                <c:pt idx="5">
                  <c:v>Гемоперитонеум</c:v>
                </c:pt>
                <c:pt idx="6">
                  <c:v>Селезенка</c:v>
                </c:pt>
                <c:pt idx="7">
                  <c:v>Сердце</c:v>
                </c:pt>
                <c:pt idx="8">
                  <c:v>ЗТБП</c:v>
                </c:pt>
                <c:pt idx="9">
                  <c:v>Гемоторакс</c:v>
                </c:pt>
                <c:pt idx="10">
                  <c:v>Таз</c:v>
                </c:pt>
                <c:pt idx="11">
                  <c:v>Пневмоторакс</c:v>
                </c:pt>
                <c:pt idx="12">
                  <c:v>Шок</c:v>
                </c:pt>
                <c:pt idx="13">
                  <c:v>Лицевой скелет</c:v>
                </c:pt>
                <c:pt idx="14">
                  <c:v>Позвоночник, спинной мозг</c:v>
                </c:pt>
                <c:pt idx="15">
                  <c:v>Легкие</c:v>
                </c:pt>
                <c:pt idx="16">
                  <c:v>Конечности</c:v>
                </c:pt>
                <c:pt idx="17">
                  <c:v>ТГК</c:v>
                </c:pt>
                <c:pt idx="18">
                  <c:v>ЧМТ</c:v>
                </c:pt>
              </c:strCache>
            </c:strRef>
          </c:cat>
          <c:val>
            <c:numRef>
              <c:f>Лист2!$C$3:$C$21</c:f>
              <c:numCache>
                <c:formatCode>0</c:formatCode>
                <c:ptCount val="19"/>
                <c:pt idx="0">
                  <c:v>4</c:v>
                </c:pt>
                <c:pt idx="1">
                  <c:v>10</c:v>
                </c:pt>
                <c:pt idx="2">
                  <c:v>10</c:v>
                </c:pt>
                <c:pt idx="3">
                  <c:v>12</c:v>
                </c:pt>
                <c:pt idx="4">
                  <c:v>13</c:v>
                </c:pt>
                <c:pt idx="5">
                  <c:v>19</c:v>
                </c:pt>
                <c:pt idx="6">
                  <c:v>21</c:v>
                </c:pt>
                <c:pt idx="7">
                  <c:v>23</c:v>
                </c:pt>
                <c:pt idx="8">
                  <c:v>51</c:v>
                </c:pt>
                <c:pt idx="9">
                  <c:v>54</c:v>
                </c:pt>
                <c:pt idx="10">
                  <c:v>61</c:v>
                </c:pt>
                <c:pt idx="11">
                  <c:v>62</c:v>
                </c:pt>
                <c:pt idx="12">
                  <c:v>62</c:v>
                </c:pt>
                <c:pt idx="13">
                  <c:v>64</c:v>
                </c:pt>
                <c:pt idx="14">
                  <c:v>72</c:v>
                </c:pt>
                <c:pt idx="15">
                  <c:v>89</c:v>
                </c:pt>
                <c:pt idx="16">
                  <c:v>129</c:v>
                </c:pt>
                <c:pt idx="17">
                  <c:v>159</c:v>
                </c:pt>
                <c:pt idx="18">
                  <c:v>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6A-4323-A835-BB12FC9AAEB3}"/>
            </c:ext>
          </c:extLst>
        </c:ser>
        <c:ser>
          <c:idx val="1"/>
          <c:order val="1"/>
          <c:tx>
            <c:strRef>
              <c:f>Лист2!$D$2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2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4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5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6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7"/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8"/>
              <c:layout>
                <c:manualLayout>
                  <c:x val="1.422333002426254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Лист2!$B$3:$B$21</c:f>
              <c:strCache>
                <c:ptCount val="19"/>
                <c:pt idx="0">
                  <c:v>Поджелудочная железа</c:v>
                </c:pt>
                <c:pt idx="1">
                  <c:v>Кишечник</c:v>
                </c:pt>
                <c:pt idx="2">
                  <c:v>Почки</c:v>
                </c:pt>
                <c:pt idx="3">
                  <c:v>Мочеполовая система</c:v>
                </c:pt>
                <c:pt idx="4">
                  <c:v>Печень</c:v>
                </c:pt>
                <c:pt idx="5">
                  <c:v>Гемоперитонеум</c:v>
                </c:pt>
                <c:pt idx="6">
                  <c:v>Селезенка</c:v>
                </c:pt>
                <c:pt idx="7">
                  <c:v>Сердце</c:v>
                </c:pt>
                <c:pt idx="8">
                  <c:v>ЗТБП</c:v>
                </c:pt>
                <c:pt idx="9">
                  <c:v>Гемоторакс</c:v>
                </c:pt>
                <c:pt idx="10">
                  <c:v>Таз</c:v>
                </c:pt>
                <c:pt idx="11">
                  <c:v>Пневмоторакс</c:v>
                </c:pt>
                <c:pt idx="12">
                  <c:v>Шок</c:v>
                </c:pt>
                <c:pt idx="13">
                  <c:v>Лицевой скелет</c:v>
                </c:pt>
                <c:pt idx="14">
                  <c:v>Позвоночник, спинной мозг</c:v>
                </c:pt>
                <c:pt idx="15">
                  <c:v>Легкие</c:v>
                </c:pt>
                <c:pt idx="16">
                  <c:v>Конечности</c:v>
                </c:pt>
                <c:pt idx="17">
                  <c:v>ТГК</c:v>
                </c:pt>
                <c:pt idx="18">
                  <c:v>ЧМТ</c:v>
                </c:pt>
              </c:strCache>
            </c:strRef>
          </c:cat>
          <c:val>
            <c:numRef>
              <c:f>Лист2!$D$3:$D$21</c:f>
              <c:numCache>
                <c:formatCode>0.0%</c:formatCode>
                <c:ptCount val="19"/>
                <c:pt idx="0">
                  <c:v>3.5650623885918067E-3</c:v>
                </c:pt>
                <c:pt idx="1">
                  <c:v>8.9126559714795047E-3</c:v>
                </c:pt>
                <c:pt idx="2">
                  <c:v>8.9126559714795047E-3</c:v>
                </c:pt>
                <c:pt idx="3">
                  <c:v>1.06951871657754E-2</c:v>
                </c:pt>
                <c:pt idx="4">
                  <c:v>1.1586452762923381E-2</c:v>
                </c:pt>
                <c:pt idx="5">
                  <c:v>1.6934046345811065E-2</c:v>
                </c:pt>
                <c:pt idx="6">
                  <c:v>1.8716577540106961E-2</c:v>
                </c:pt>
                <c:pt idx="7">
                  <c:v>2.0499108734402853E-2</c:v>
                </c:pt>
                <c:pt idx="8">
                  <c:v>4.5454545454545463E-2</c:v>
                </c:pt>
                <c:pt idx="9">
                  <c:v>4.8128342245989247E-2</c:v>
                </c:pt>
                <c:pt idx="10">
                  <c:v>5.4367201426025233E-2</c:v>
                </c:pt>
                <c:pt idx="11">
                  <c:v>5.5258467023172907E-2</c:v>
                </c:pt>
                <c:pt idx="12">
                  <c:v>5.5258467023172907E-2</c:v>
                </c:pt>
                <c:pt idx="13">
                  <c:v>5.7040998217468802E-2</c:v>
                </c:pt>
                <c:pt idx="14">
                  <c:v>6.4171122994652399E-2</c:v>
                </c:pt>
                <c:pt idx="15">
                  <c:v>7.9322638146167856E-2</c:v>
                </c:pt>
                <c:pt idx="16">
                  <c:v>0.11497326203208556</c:v>
                </c:pt>
                <c:pt idx="17">
                  <c:v>0.14171122994652421</c:v>
                </c:pt>
                <c:pt idx="18">
                  <c:v>0.18449197860962571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A-4323-A835-BB12FC9AAEB3}"/>
            </c:ext>
          </c:extLst>
        </c:ser>
        <c:dLbls>
          <c:showVal val="1"/>
        </c:dLbls>
        <c:overlap val="-25"/>
        <c:axId val="117736192"/>
        <c:axId val="117737728"/>
      </c:barChart>
      <c:catAx>
        <c:axId val="117736192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737728"/>
        <c:crosses val="autoZero"/>
        <c:auto val="1"/>
        <c:lblAlgn val="ctr"/>
        <c:lblOffset val="100"/>
      </c:catAx>
      <c:valAx>
        <c:axId val="117737728"/>
        <c:scaling>
          <c:orientation val="minMax"/>
        </c:scaling>
        <c:delete val="1"/>
        <c:axPos val="b"/>
        <c:numFmt formatCode="0" sourceLinked="1"/>
        <c:tickLblPos val="none"/>
        <c:crossAx val="117736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263D5-3380-4AC5-A9DE-EB0BEA4F5E3C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05F230-02D2-4BF4-B541-9B79279DCB06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Гипотермия</a:t>
          </a:r>
        </a:p>
      </dgm:t>
    </dgm:pt>
    <dgm:pt modelId="{7BFCF949-2C22-4433-9E46-2F70E9DE45F7}" type="parTrans" cxnId="{F202589F-9D82-4A1C-AEEA-A54ED2B97B3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C55AC-22DC-4C93-AB10-CA5C6BCAA2F2}" type="sibTrans" cxnId="{F202589F-9D82-4A1C-AEEA-A54ED2B97B3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6F643F-C51B-4775-8735-C9EB6383F58C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Метаболический ацидоз</a:t>
          </a:r>
        </a:p>
      </dgm:t>
    </dgm:pt>
    <dgm:pt modelId="{0DE945FF-3F4A-4CEC-B70F-59703ADD9A6F}" type="parTrans" cxnId="{5C28C8A0-7641-4177-84D8-9258CF3A905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73948F-87D1-4BA1-9575-9B0A8BA939CF}" type="sibTrans" cxnId="{5C28C8A0-7641-4177-84D8-9258CF3A905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EAEFC-730A-4702-8956-18C409886E55}">
      <dgm:prSet phldrT="[Текст]" custT="1"/>
      <dgm:spPr/>
      <dgm:t>
        <a:bodyPr/>
        <a:lstStyle/>
        <a:p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Коагулопатия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EBC6F-19EA-41EE-96BF-E93748804A30}" type="parTrans" cxnId="{5F25D10E-29A2-49E4-9ECE-5A122D1960F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D59C6-9737-4422-A7F6-192379A8928B}" type="sibTrans" cxnId="{5F25D10E-29A2-49E4-9ECE-5A122D1960FD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DB309-C1A9-4D2A-B73D-5D324D0F2BEB}" type="pres">
      <dgm:prSet presAssocID="{54E263D5-3380-4AC5-A9DE-EB0BEA4F5E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60AE2D-910E-4C21-ABDD-31D03881138C}" type="pres">
      <dgm:prSet presAssocID="{EF05F230-02D2-4BF4-B541-9B79279DCB06}" presName="node" presStyleLbl="node1" presStyleIdx="0" presStyleCnt="3" custRadScaleRad="92393" custRadScaleInc="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BA23A-1D80-4EE8-8330-80A78F185925}" type="pres">
      <dgm:prSet presAssocID="{9C1C55AC-22DC-4C93-AB10-CA5C6BCAA2F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78E7554-0B2B-49DF-BF51-FD611DAC92A4}" type="pres">
      <dgm:prSet presAssocID="{9C1C55AC-22DC-4C93-AB10-CA5C6BCAA2F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7F1375E-5D02-432E-BEC2-56CEEFC97991}" type="pres">
      <dgm:prSet presAssocID="{F76F643F-C51B-4775-8735-C9EB6383F58C}" presName="node" presStyleLbl="node1" presStyleIdx="1" presStyleCnt="3" custScaleX="10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7371D-FE19-4FB0-B67A-1393D4C3EF3D}" type="pres">
      <dgm:prSet presAssocID="{6C73948F-87D1-4BA1-9575-9B0A8BA939C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068070D-610F-4981-BE14-1E73E58C4086}" type="pres">
      <dgm:prSet presAssocID="{6C73948F-87D1-4BA1-9575-9B0A8BA939C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0259062-90D0-43C6-A3E7-077A0E7F10A2}" type="pres">
      <dgm:prSet presAssocID="{E65EAEFC-730A-4702-8956-18C409886E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6005A-27C1-46EF-854C-7B31A187F767}" type="pres">
      <dgm:prSet presAssocID="{436D59C6-9737-4422-A7F6-192379A8928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8FF5A10-CB89-4181-9E00-48498A1D0A87}" type="pres">
      <dgm:prSet presAssocID="{436D59C6-9737-4422-A7F6-192379A8928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4042ED5-2612-4D6F-925C-CF1FB17CD667}" type="presOf" srcId="{6C73948F-87D1-4BA1-9575-9B0A8BA939CF}" destId="{8CC7371D-FE19-4FB0-B67A-1393D4C3EF3D}" srcOrd="0" destOrd="0" presId="urn:microsoft.com/office/officeart/2005/8/layout/cycle7"/>
    <dgm:cxn modelId="{6B21A21F-45EB-49D7-BEDD-C9E0900855B4}" type="presOf" srcId="{9C1C55AC-22DC-4C93-AB10-CA5C6BCAA2F2}" destId="{F78E7554-0B2B-49DF-BF51-FD611DAC92A4}" srcOrd="1" destOrd="0" presId="urn:microsoft.com/office/officeart/2005/8/layout/cycle7"/>
    <dgm:cxn modelId="{6A73E6F7-65A8-41AD-A4DC-C736F8A7DF85}" type="presOf" srcId="{6C73948F-87D1-4BA1-9575-9B0A8BA939CF}" destId="{4068070D-610F-4981-BE14-1E73E58C4086}" srcOrd="1" destOrd="0" presId="urn:microsoft.com/office/officeart/2005/8/layout/cycle7"/>
    <dgm:cxn modelId="{F202589F-9D82-4A1C-AEEA-A54ED2B97B37}" srcId="{54E263D5-3380-4AC5-A9DE-EB0BEA4F5E3C}" destId="{EF05F230-02D2-4BF4-B541-9B79279DCB06}" srcOrd="0" destOrd="0" parTransId="{7BFCF949-2C22-4433-9E46-2F70E9DE45F7}" sibTransId="{9C1C55AC-22DC-4C93-AB10-CA5C6BCAA2F2}"/>
    <dgm:cxn modelId="{1CD52F2E-F303-444B-A2F9-4000AC962E1D}" type="presOf" srcId="{EF05F230-02D2-4BF4-B541-9B79279DCB06}" destId="{5660AE2D-910E-4C21-ABDD-31D03881138C}" srcOrd="0" destOrd="0" presId="urn:microsoft.com/office/officeart/2005/8/layout/cycle7"/>
    <dgm:cxn modelId="{4608174A-F288-42B2-9D06-831B56B8B1C0}" type="presOf" srcId="{54E263D5-3380-4AC5-A9DE-EB0BEA4F5E3C}" destId="{8BADB309-C1A9-4D2A-B73D-5D324D0F2BEB}" srcOrd="0" destOrd="0" presId="urn:microsoft.com/office/officeart/2005/8/layout/cycle7"/>
    <dgm:cxn modelId="{1BA95A8A-030A-4A90-94CF-EB48E20574DC}" type="presOf" srcId="{436D59C6-9737-4422-A7F6-192379A8928B}" destId="{6BB6005A-27C1-46EF-854C-7B31A187F767}" srcOrd="0" destOrd="0" presId="urn:microsoft.com/office/officeart/2005/8/layout/cycle7"/>
    <dgm:cxn modelId="{9D51AB90-A76B-4C3A-B275-56B68587A4F3}" type="presOf" srcId="{F76F643F-C51B-4775-8735-C9EB6383F58C}" destId="{F7F1375E-5D02-432E-BEC2-56CEEFC97991}" srcOrd="0" destOrd="0" presId="urn:microsoft.com/office/officeart/2005/8/layout/cycle7"/>
    <dgm:cxn modelId="{888013C1-E4DC-4BF5-ABAA-C7637B69CE91}" type="presOf" srcId="{436D59C6-9737-4422-A7F6-192379A8928B}" destId="{88FF5A10-CB89-4181-9E00-48498A1D0A87}" srcOrd="1" destOrd="0" presId="urn:microsoft.com/office/officeart/2005/8/layout/cycle7"/>
    <dgm:cxn modelId="{5C28C8A0-7641-4177-84D8-9258CF3A9052}" srcId="{54E263D5-3380-4AC5-A9DE-EB0BEA4F5E3C}" destId="{F76F643F-C51B-4775-8735-C9EB6383F58C}" srcOrd="1" destOrd="0" parTransId="{0DE945FF-3F4A-4CEC-B70F-59703ADD9A6F}" sibTransId="{6C73948F-87D1-4BA1-9575-9B0A8BA939CF}"/>
    <dgm:cxn modelId="{B368DC34-EB38-495F-867F-320F70F68DFD}" type="presOf" srcId="{9C1C55AC-22DC-4C93-AB10-CA5C6BCAA2F2}" destId="{C84BA23A-1D80-4EE8-8330-80A78F185925}" srcOrd="0" destOrd="0" presId="urn:microsoft.com/office/officeart/2005/8/layout/cycle7"/>
    <dgm:cxn modelId="{5F25D10E-29A2-49E4-9ECE-5A122D1960FD}" srcId="{54E263D5-3380-4AC5-A9DE-EB0BEA4F5E3C}" destId="{E65EAEFC-730A-4702-8956-18C409886E55}" srcOrd="2" destOrd="0" parTransId="{B1CEBC6F-19EA-41EE-96BF-E93748804A30}" sibTransId="{436D59C6-9737-4422-A7F6-192379A8928B}"/>
    <dgm:cxn modelId="{D72DB889-4802-4486-B4F8-CBBF333EF528}" type="presOf" srcId="{E65EAEFC-730A-4702-8956-18C409886E55}" destId="{70259062-90D0-43C6-A3E7-077A0E7F10A2}" srcOrd="0" destOrd="0" presId="urn:microsoft.com/office/officeart/2005/8/layout/cycle7"/>
    <dgm:cxn modelId="{2BDFA45F-C380-4799-A33B-673EE21FF992}" type="presParOf" srcId="{8BADB309-C1A9-4D2A-B73D-5D324D0F2BEB}" destId="{5660AE2D-910E-4C21-ABDD-31D03881138C}" srcOrd="0" destOrd="0" presId="urn:microsoft.com/office/officeart/2005/8/layout/cycle7"/>
    <dgm:cxn modelId="{843929E6-AE14-464E-95DE-9255B9DC7D04}" type="presParOf" srcId="{8BADB309-C1A9-4D2A-B73D-5D324D0F2BEB}" destId="{C84BA23A-1D80-4EE8-8330-80A78F185925}" srcOrd="1" destOrd="0" presId="urn:microsoft.com/office/officeart/2005/8/layout/cycle7"/>
    <dgm:cxn modelId="{908F1FA8-908D-452A-AA8E-1071F9E6FBE0}" type="presParOf" srcId="{C84BA23A-1D80-4EE8-8330-80A78F185925}" destId="{F78E7554-0B2B-49DF-BF51-FD611DAC92A4}" srcOrd="0" destOrd="0" presId="urn:microsoft.com/office/officeart/2005/8/layout/cycle7"/>
    <dgm:cxn modelId="{398DD6D5-B397-4961-B66E-98D9B8387A32}" type="presParOf" srcId="{8BADB309-C1A9-4D2A-B73D-5D324D0F2BEB}" destId="{F7F1375E-5D02-432E-BEC2-56CEEFC97991}" srcOrd="2" destOrd="0" presId="urn:microsoft.com/office/officeart/2005/8/layout/cycle7"/>
    <dgm:cxn modelId="{4C325459-1968-48A5-90E2-D4C72CD6D739}" type="presParOf" srcId="{8BADB309-C1A9-4D2A-B73D-5D324D0F2BEB}" destId="{8CC7371D-FE19-4FB0-B67A-1393D4C3EF3D}" srcOrd="3" destOrd="0" presId="urn:microsoft.com/office/officeart/2005/8/layout/cycle7"/>
    <dgm:cxn modelId="{48DE6A7F-5C08-493E-83A5-D50291CD5C37}" type="presParOf" srcId="{8CC7371D-FE19-4FB0-B67A-1393D4C3EF3D}" destId="{4068070D-610F-4981-BE14-1E73E58C4086}" srcOrd="0" destOrd="0" presId="urn:microsoft.com/office/officeart/2005/8/layout/cycle7"/>
    <dgm:cxn modelId="{07A95E82-A540-4F5D-8671-EB70C1E6D1E6}" type="presParOf" srcId="{8BADB309-C1A9-4D2A-B73D-5D324D0F2BEB}" destId="{70259062-90D0-43C6-A3E7-077A0E7F10A2}" srcOrd="4" destOrd="0" presId="urn:microsoft.com/office/officeart/2005/8/layout/cycle7"/>
    <dgm:cxn modelId="{27FB6113-EAAA-4E82-87FA-0775147DF62E}" type="presParOf" srcId="{8BADB309-C1A9-4D2A-B73D-5D324D0F2BEB}" destId="{6BB6005A-27C1-46EF-854C-7B31A187F767}" srcOrd="5" destOrd="0" presId="urn:microsoft.com/office/officeart/2005/8/layout/cycle7"/>
    <dgm:cxn modelId="{9F1F12D9-DFD4-4442-B841-3870FC8AA98B}" type="presParOf" srcId="{6BB6005A-27C1-46EF-854C-7B31A187F767}" destId="{88FF5A10-CB89-4181-9E00-48498A1D0A8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CD978-63D5-4519-844B-D1C6B317EA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56C18-ACE1-4E61-845E-DC15E006CAD4}">
      <dgm:prSet phldrT="[Текст]" custT="1"/>
      <dgm:spPr/>
      <dgm:t>
        <a:bodyPr/>
        <a:lstStyle/>
        <a:p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P – </a:t>
          </a:r>
          <a:r>
            <a:rPr lang="ru-RU" sz="105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Protection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4B627-1028-4BAD-B6FF-2833255F8EFA}" type="parTrans" cxnId="{C26E65F2-D73C-4836-BDA1-4B2E8779A1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CED08-5E01-4C6C-94EE-16703E793939}" type="sibTrans" cxnId="{C26E65F2-D73C-4836-BDA1-4B2E8779A1C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536F9-9A41-488C-B82D-88A159B54163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Защита медицинского персонала.</a:t>
          </a:r>
        </a:p>
      </dgm:t>
    </dgm:pt>
    <dgm:pt modelId="{C17E31C7-5F88-4848-B2A0-87E6BBA6930B}" type="parTrans" cxnId="{F4D4AAB6-91BF-409D-94B8-1B4B1A5A696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72BC3-B17D-4EE8-8208-573F1C19A18D}" type="sibTrans" cxnId="{F4D4AAB6-91BF-409D-94B8-1B4B1A5A696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3AE76-FD6B-4128-A603-F7D621979260}">
      <dgm:prSet phldrT="[Текст]" custT="1"/>
      <dgm:spPr/>
      <dgm:t>
        <a:bodyPr/>
        <a:lstStyle/>
        <a:p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D – Decision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A3A97-B19E-407D-A424-85FC37679976}" type="parTrans" cxnId="{CC591952-A66F-4AFF-8E10-D706C96D7A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1D6C1-FBB8-415A-9312-DA516DEE4E58}" type="sibTrans" cxnId="{CC591952-A66F-4AFF-8E10-D706C96D7A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05BB6-C549-4151-B55B-6A39E39A40ED}">
      <dgm:prSet phldrT="[Текст]" custT="1"/>
      <dgm:spPr/>
      <dgm:t>
        <a:bodyPr/>
        <a:lstStyle/>
        <a:p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A – </a:t>
          </a:r>
          <a:r>
            <a:rPr lang="ru-RU" sz="105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Airway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6D6E0-55B6-44F4-A658-EF3F790B8236}" type="parTrans" cxnId="{EF1C9CEA-99D0-4CE8-8686-03AACC2925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98688-DFF6-4B9F-8108-2DFF04815EEA}" type="sibTrans" cxnId="{EF1C9CEA-99D0-4CE8-8686-03AACC2925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9DFA0-5CCE-4DC4-8E7D-FCFEC65F423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проходимости дыхательных путей. </a:t>
          </a:r>
        </a:p>
      </dgm:t>
    </dgm:pt>
    <dgm:pt modelId="{C169B858-6C34-42B4-BC43-75D9DC8EF6C1}" type="parTrans" cxnId="{BC40216D-8E9A-4E42-83D8-92E6135A0A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D34E3-69B5-46A8-8885-102E2499CC52}" type="sibTrans" cxnId="{BC40216D-8E9A-4E42-83D8-92E6135A0A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DEF6B-3669-4F4D-8AFA-66D6F90E3D90}">
      <dgm:prSet phldrT="[Текст]" custT="1"/>
      <dgm:spPr/>
      <dgm:t>
        <a:bodyPr/>
        <a:lstStyle/>
        <a:p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B – Breathing and Ventilation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D5C3A-56A7-4F93-921B-8B74E2833FB9}" type="parTrans" cxnId="{3AB9DECA-DBF8-4E59-B14A-AB05A9B4EF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5BF7F-E75D-4542-A3B7-B52D60E88F7E}" type="sibTrans" cxnId="{3AB9DECA-DBF8-4E59-B14A-AB05A9B4EF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33FED-B02B-4694-B8B0-C7BB10AC0600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начале или прекращении реанимационных мероприятий</a:t>
          </a:r>
        </a:p>
      </dgm:t>
    </dgm:pt>
    <dgm:pt modelId="{379733EF-6DA2-494F-A430-601952C513C6}" type="parTrans" cxnId="{686A6FF9-31C0-45EC-9248-2A7CF7DA79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A8179-D4E7-46B6-84A8-AB2CE3B53BE4}" type="sibTrans" cxnId="{686A6FF9-31C0-45EC-9248-2A7CF7DA79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37CFA-325F-4F50-8266-B71859ECC2C5}">
      <dgm:prSet custT="1"/>
      <dgm:spPr/>
      <dgm:t>
        <a:bodyPr/>
        <a:lstStyle/>
        <a:p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C – Circulation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BF57E-B938-4F5E-87FC-A977B1B7BB06}" type="parTrans" cxnId="{21CB185B-8E82-4263-9A51-78B948AE9B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791EBD-C734-4AA3-868C-09D5E9B7142F}" type="sibTrans" cxnId="{21CB185B-8E82-4263-9A51-78B948AE9B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B74A3-066C-451A-8A63-767874B51E8F}">
      <dgm:prSet custT="1"/>
      <dgm:spPr/>
      <dgm:t>
        <a:bodyPr/>
        <a:lstStyle/>
        <a:p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D – Disability 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E1701-6D4D-4F1B-9D8F-A4AD6AB39117}" type="parTrans" cxnId="{64FA0B13-1245-49CB-93BC-17F3D95BCA9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B187F-966C-4DFC-81C2-46B36DE17B81}" type="sibTrans" cxnId="{64FA0B13-1245-49CB-93BC-17F3D95BCA9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EDED8-E2CF-4971-9E22-B42B4330963C}">
      <dgm:prSet custT="1"/>
      <dgm:spPr/>
      <dgm:t>
        <a:bodyPr/>
        <a:lstStyle/>
        <a:p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E – Exposure 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F089A-351D-4B56-8807-ADDFBC88F0BA}" type="parTrans" cxnId="{4EA2B0E0-FC5D-4715-A1C4-6B66B5DD39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2561F-8927-4D04-B43A-6D114B9FDB9A}" type="sibTrans" cxnId="{4EA2B0E0-FC5D-4715-A1C4-6B66B5DD39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E54CF-781B-42E2-A0F9-53F78538931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Обеспечение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оксигенации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искусственной вентиляции легких. </a:t>
          </a:r>
        </a:p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8D9D3-3422-47E3-9485-EBA3925B9330}" type="parTrans" cxnId="{1B625408-25C3-4E86-ACCD-9A1647F4A8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BDDDC-DAA4-47BF-96CE-7D898E6313BF}" type="sibTrans" cxnId="{1B625408-25C3-4E86-ACCD-9A1647F4A8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EDE4A-8E06-4F94-988D-351BDE220B39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кровообращения</a:t>
          </a:r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DBC460E-13D3-478E-8A60-05B788CBD107}" type="parTrans" cxnId="{99E4ABA6-5F84-4AD6-A104-98BA71C779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A0A2D-A316-4927-B347-67ED1B3850DD}" type="sibTrans" cxnId="{99E4ABA6-5F84-4AD6-A104-98BA71C7793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E0B85-1E22-45A2-ABD6-143E8A9DF005}">
      <dgm:prSet custT="1"/>
      <dgm:spPr/>
      <dgm:t>
        <a:bodyPr/>
        <a:lstStyle/>
        <a:p>
          <a:endParaRPr lang="ru-RU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3993A3-F458-4586-BDFC-82FA344A381E}" type="parTrans" cxnId="{509A03AD-81EA-4E9E-B9F3-6D2C04B494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A2E2B-B75F-4BEB-A868-FC37D7445B6F}" type="sibTrans" cxnId="{509A03AD-81EA-4E9E-B9F3-6D2C04B494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FC9F1-C27D-4CCE-A192-F7ED8D1405F9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Оценка неврологического статуса.</a:t>
          </a:r>
        </a:p>
      </dgm:t>
    </dgm:pt>
    <dgm:pt modelId="{5975F5A2-F3EF-4B50-B76C-072743FCCFBF}" type="parTrans" cxnId="{350AA102-74A9-486C-9A20-D5DFB089424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C4297-EEA0-47F7-9DCA-6C7D420A27AC}" type="sibTrans" cxnId="{350AA102-74A9-486C-9A20-D5DFB089424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797FD-7ECD-4B39-86B4-93FE11367172}">
      <dgm:prSet custT="1"/>
      <dgm:spPr/>
      <dgm:t>
        <a:bodyPr/>
        <a:lstStyle/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52F8C-53FB-431D-9155-44911EA1C8C3}" type="parTrans" cxnId="{238CF73D-D2C4-4D87-A3AD-1F8519C8D1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8F0449-B96C-4D9B-AF65-E12B07F46520}" type="sibTrans" cxnId="{238CF73D-D2C4-4D87-A3AD-1F8519C8D1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F7BF5-9C7B-4834-893F-51AAD39AA8C8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Осмотр пациента для выявления всех повреждений. </a:t>
          </a:r>
        </a:p>
      </dgm:t>
    </dgm:pt>
    <dgm:pt modelId="{A956813A-0ACC-4602-9A95-250C15D2BFF4}" type="parTrans" cxnId="{DAE131A1-C0E1-4EC9-99FC-6DFBA4C124E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5BE5C-159F-4769-AD46-24A0FED49832}" type="sibTrans" cxnId="{DAE131A1-C0E1-4EC9-99FC-6DFBA4C124E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516FC-5ED2-4AD7-881E-BD673E728A0B}">
      <dgm:prSet custT="1"/>
      <dgm:spPr/>
      <dgm:t>
        <a:bodyPr/>
        <a:lstStyle/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4EDFB-49A5-4FB2-8856-F52C31E0F9DB}" type="parTrans" cxnId="{6A94D005-C5EE-47CC-9E0C-063BAA75DE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6D2A2-9ACB-43C6-B206-1F9728255444}" type="sibTrans" cxnId="{6A94D005-C5EE-47CC-9E0C-063BAA75DE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61384-AB5F-4448-8EB5-788A95DA6350}" type="pres">
      <dgm:prSet presAssocID="{E32CD978-63D5-4519-844B-D1C6B317EA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AE999C-5B5D-4579-89F0-A8B0170FED39}" type="pres">
      <dgm:prSet presAssocID="{69556C18-ACE1-4E61-845E-DC15E006CAD4}" presName="composite" presStyleCnt="0"/>
      <dgm:spPr/>
    </dgm:pt>
    <dgm:pt modelId="{07F29268-DA90-4929-9890-A054BA40147F}" type="pres">
      <dgm:prSet presAssocID="{69556C18-ACE1-4E61-845E-DC15E006CAD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847AE-9EB6-41FE-BF18-B0B8D2C5761C}" type="pres">
      <dgm:prSet presAssocID="{69556C18-ACE1-4E61-845E-DC15E006CAD4}" presName="descendantText" presStyleLbl="alignAcc1" presStyleIdx="0" presStyleCnt="7" custLinFactNeighborX="172" custLinFactNeighborY="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19653-2C8F-4D5F-9A20-83792BA12612}" type="pres">
      <dgm:prSet presAssocID="{B25CED08-5E01-4C6C-94EE-16703E793939}" presName="sp" presStyleCnt="0"/>
      <dgm:spPr/>
    </dgm:pt>
    <dgm:pt modelId="{541F952F-C947-40F7-9F57-F8EA0C979519}" type="pres">
      <dgm:prSet presAssocID="{A153AE76-FD6B-4128-A603-F7D621979260}" presName="composite" presStyleCnt="0"/>
      <dgm:spPr/>
    </dgm:pt>
    <dgm:pt modelId="{9508D31A-CB9E-451F-9E90-FB56648913EB}" type="pres">
      <dgm:prSet presAssocID="{A153AE76-FD6B-4128-A603-F7D62197926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2D235-F242-434E-ACEA-CE086904A4BD}" type="pres">
      <dgm:prSet presAssocID="{A153AE76-FD6B-4128-A603-F7D62197926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CF35C-FF24-4BFB-8442-21704D47B2CC}" type="pres">
      <dgm:prSet presAssocID="{D3A1D6C1-FBB8-415A-9312-DA516DEE4E58}" presName="sp" presStyleCnt="0"/>
      <dgm:spPr/>
    </dgm:pt>
    <dgm:pt modelId="{F0C4C6F2-73E4-4A88-9FA6-2E0B755E3437}" type="pres">
      <dgm:prSet presAssocID="{1E505BB6-C549-4151-B55B-6A39E39A40ED}" presName="composite" presStyleCnt="0"/>
      <dgm:spPr/>
    </dgm:pt>
    <dgm:pt modelId="{6AF37509-DD0B-4512-A554-A2E79F8A30F9}" type="pres">
      <dgm:prSet presAssocID="{1E505BB6-C549-4151-B55B-6A39E39A40E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F00FC-3F1B-4E36-8D57-AD348829F4FF}" type="pres">
      <dgm:prSet presAssocID="{1E505BB6-C549-4151-B55B-6A39E39A40E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8A505-D8E8-439F-8B6F-9B70A39DEDA6}" type="pres">
      <dgm:prSet presAssocID="{73698688-DFF6-4B9F-8108-2DFF04815EEA}" presName="sp" presStyleCnt="0"/>
      <dgm:spPr/>
    </dgm:pt>
    <dgm:pt modelId="{0FF41308-04B6-4B41-B973-375D1EDABD66}" type="pres">
      <dgm:prSet presAssocID="{6E3DEF6B-3669-4F4D-8AFA-66D6F90E3D90}" presName="composite" presStyleCnt="0"/>
      <dgm:spPr/>
    </dgm:pt>
    <dgm:pt modelId="{73BF25E2-EE57-4F92-8B75-46F73C31212A}" type="pres">
      <dgm:prSet presAssocID="{6E3DEF6B-3669-4F4D-8AFA-66D6F90E3D90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5E842-DEAA-4344-AA8D-08DB03D24CD7}" type="pres">
      <dgm:prSet presAssocID="{6E3DEF6B-3669-4F4D-8AFA-66D6F90E3D90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E1B88-00A2-4FB7-AEE1-15F4F1990CE3}" type="pres">
      <dgm:prSet presAssocID="{C495BF7F-E75D-4542-A3B7-B52D60E88F7E}" presName="sp" presStyleCnt="0"/>
      <dgm:spPr/>
    </dgm:pt>
    <dgm:pt modelId="{2108CD73-5C4A-4CC4-BEE1-A2CB83C32CD0}" type="pres">
      <dgm:prSet presAssocID="{E4537CFA-325F-4F50-8266-B71859ECC2C5}" presName="composite" presStyleCnt="0"/>
      <dgm:spPr/>
    </dgm:pt>
    <dgm:pt modelId="{18F153F7-A9C5-481E-89AA-CA1C58A14C21}" type="pres">
      <dgm:prSet presAssocID="{E4537CFA-325F-4F50-8266-B71859ECC2C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5F2F-026B-484A-A609-0C4D8979C27E}" type="pres">
      <dgm:prSet presAssocID="{E4537CFA-325F-4F50-8266-B71859ECC2C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85C36-5AE2-4E39-902F-4F192DB49402}" type="pres">
      <dgm:prSet presAssocID="{7F791EBD-C734-4AA3-868C-09D5E9B7142F}" presName="sp" presStyleCnt="0"/>
      <dgm:spPr/>
    </dgm:pt>
    <dgm:pt modelId="{66B0174B-56E1-45E9-A378-6836CDB0E83A}" type="pres">
      <dgm:prSet presAssocID="{8B1B74A3-066C-451A-8A63-767874B51E8F}" presName="composite" presStyleCnt="0"/>
      <dgm:spPr/>
    </dgm:pt>
    <dgm:pt modelId="{37E7692D-3784-482D-B6FC-C0239D16E5C6}" type="pres">
      <dgm:prSet presAssocID="{8B1B74A3-066C-451A-8A63-767874B51E8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FB3A4-4B25-480C-B906-80D9A5CC089D}" type="pres">
      <dgm:prSet presAssocID="{8B1B74A3-066C-451A-8A63-767874B51E8F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CD7FD-1ADC-4BA7-A5BB-73DAAC8623E8}" type="pres">
      <dgm:prSet presAssocID="{5C5B187F-966C-4DFC-81C2-46B36DE17B81}" presName="sp" presStyleCnt="0"/>
      <dgm:spPr/>
    </dgm:pt>
    <dgm:pt modelId="{8ABEC6AF-BA81-485D-A17A-53CD8E2B9B17}" type="pres">
      <dgm:prSet presAssocID="{698EDED8-E2CF-4971-9E22-B42B4330963C}" presName="composite" presStyleCnt="0"/>
      <dgm:spPr/>
    </dgm:pt>
    <dgm:pt modelId="{374B7EC8-E49A-4787-8597-DA1EBE847CD5}" type="pres">
      <dgm:prSet presAssocID="{698EDED8-E2CF-4971-9E22-B42B4330963C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6BF30-7AC6-468B-A9F7-C5977824207B}" type="pres">
      <dgm:prSet presAssocID="{698EDED8-E2CF-4971-9E22-B42B4330963C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0CDFC-7B88-4A0B-AB2A-93B38650E4A5}" type="presOf" srcId="{794797FD-7ECD-4B39-86B4-93FE11367172}" destId="{3EFFB3A4-4B25-480C-B906-80D9A5CC089D}" srcOrd="0" destOrd="1" presId="urn:microsoft.com/office/officeart/2005/8/layout/chevron2"/>
    <dgm:cxn modelId="{63FCE94F-6E76-474E-B198-C1382C223158}" type="presOf" srcId="{9D6E54CF-781B-42E2-A0F9-53F78538931D}" destId="{A9A5E842-DEAA-4344-AA8D-08DB03D24CD7}" srcOrd="0" destOrd="0" presId="urn:microsoft.com/office/officeart/2005/8/layout/chevron2"/>
    <dgm:cxn modelId="{3AB9DECA-DBF8-4E59-B14A-AB05A9B4EF41}" srcId="{E32CD978-63D5-4519-844B-D1C6B317EAC1}" destId="{6E3DEF6B-3669-4F4D-8AFA-66D6F90E3D90}" srcOrd="3" destOrd="0" parTransId="{F17D5C3A-56A7-4F93-921B-8B74E2833FB9}" sibTransId="{C495BF7F-E75D-4542-A3B7-B52D60E88F7E}"/>
    <dgm:cxn modelId="{350AA102-74A9-486C-9A20-D5DFB0894243}" srcId="{8B1B74A3-066C-451A-8A63-767874B51E8F}" destId="{13DFC9F1-C27D-4CCE-A192-F7ED8D1405F9}" srcOrd="0" destOrd="0" parTransId="{5975F5A2-F3EF-4B50-B76C-072743FCCFBF}" sibTransId="{355C4297-EEA0-47F7-9DCA-6C7D420A27AC}"/>
    <dgm:cxn modelId="{EF1C9CEA-99D0-4CE8-8686-03AACC2925B2}" srcId="{E32CD978-63D5-4519-844B-D1C6B317EAC1}" destId="{1E505BB6-C549-4151-B55B-6A39E39A40ED}" srcOrd="2" destOrd="0" parTransId="{6416D6E0-55B6-44F4-A658-EF3F790B8236}" sibTransId="{73698688-DFF6-4B9F-8108-2DFF04815EEA}"/>
    <dgm:cxn modelId="{C1879D3D-F841-4B56-8CEB-FEB7F4AEF6A1}" type="presOf" srcId="{13DFC9F1-C27D-4CCE-A192-F7ED8D1405F9}" destId="{3EFFB3A4-4B25-480C-B906-80D9A5CC089D}" srcOrd="0" destOrd="0" presId="urn:microsoft.com/office/officeart/2005/8/layout/chevron2"/>
    <dgm:cxn modelId="{FB6102F0-5C77-4D0B-9C73-F1FDCBFC26A3}" type="presOf" srcId="{698EDED8-E2CF-4971-9E22-B42B4330963C}" destId="{374B7EC8-E49A-4787-8597-DA1EBE847CD5}" srcOrd="0" destOrd="0" presId="urn:microsoft.com/office/officeart/2005/8/layout/chevron2"/>
    <dgm:cxn modelId="{E5F9E05D-EC72-43A8-8AA0-6D8EE12CBB70}" type="presOf" srcId="{69556C18-ACE1-4E61-845E-DC15E006CAD4}" destId="{07F29268-DA90-4929-9890-A054BA40147F}" srcOrd="0" destOrd="0" presId="urn:microsoft.com/office/officeart/2005/8/layout/chevron2"/>
    <dgm:cxn modelId="{62B259E3-DC11-4AB2-9545-FB1842877D69}" type="presOf" srcId="{1E505BB6-C549-4151-B55B-6A39E39A40ED}" destId="{6AF37509-DD0B-4512-A554-A2E79F8A30F9}" srcOrd="0" destOrd="0" presId="urn:microsoft.com/office/officeart/2005/8/layout/chevron2"/>
    <dgm:cxn modelId="{763A9F4B-D062-4765-8138-00B4798B8D01}" type="presOf" srcId="{E4537CFA-325F-4F50-8266-B71859ECC2C5}" destId="{18F153F7-A9C5-481E-89AA-CA1C58A14C21}" srcOrd="0" destOrd="0" presId="urn:microsoft.com/office/officeart/2005/8/layout/chevron2"/>
    <dgm:cxn modelId="{915A2457-3FDE-4FC7-AA57-47B9E50717AA}" type="presOf" srcId="{E32CD978-63D5-4519-844B-D1C6B317EAC1}" destId="{F2161384-AB5F-4448-8EB5-788A95DA6350}" srcOrd="0" destOrd="0" presId="urn:microsoft.com/office/officeart/2005/8/layout/chevron2"/>
    <dgm:cxn modelId="{1B625408-25C3-4E86-ACCD-9A1647F4A8D8}" srcId="{6E3DEF6B-3669-4F4D-8AFA-66D6F90E3D90}" destId="{9D6E54CF-781B-42E2-A0F9-53F78538931D}" srcOrd="0" destOrd="0" parTransId="{EBF8D9D3-3422-47E3-9485-EBA3925B9330}" sibTransId="{9FCBDDDC-DAA4-47BF-96CE-7D898E6313BF}"/>
    <dgm:cxn modelId="{77DFE340-FD78-4EE2-ACD1-BA536E76F4F2}" type="presOf" srcId="{9E0EDE4A-8E06-4F94-988D-351BDE220B39}" destId="{4F475F2F-026B-484A-A609-0C4D8979C27E}" srcOrd="0" destOrd="0" presId="urn:microsoft.com/office/officeart/2005/8/layout/chevron2"/>
    <dgm:cxn modelId="{96528425-3CC1-4CB8-81EC-651BD7830B20}" type="presOf" srcId="{A153AE76-FD6B-4128-A603-F7D621979260}" destId="{9508D31A-CB9E-451F-9E90-FB56648913EB}" srcOrd="0" destOrd="0" presId="urn:microsoft.com/office/officeart/2005/8/layout/chevron2"/>
    <dgm:cxn modelId="{DAE131A1-C0E1-4EC9-99FC-6DFBA4C124E7}" srcId="{698EDED8-E2CF-4971-9E22-B42B4330963C}" destId="{6BEF7BF5-9C7B-4834-893F-51AAD39AA8C8}" srcOrd="0" destOrd="0" parTransId="{A956813A-0ACC-4602-9A95-250C15D2BFF4}" sibTransId="{6565BE5C-159F-4769-AD46-24A0FED49832}"/>
    <dgm:cxn modelId="{156521D0-2739-4D93-AADC-3F69E1126FC1}" type="presOf" srcId="{1AB33FED-B02B-4694-B8B0-C7BB10AC0600}" destId="{F1B2D235-F242-434E-ACEA-CE086904A4BD}" srcOrd="0" destOrd="0" presId="urn:microsoft.com/office/officeart/2005/8/layout/chevron2"/>
    <dgm:cxn modelId="{BC40216D-8E9A-4E42-83D8-92E6135A0AF5}" srcId="{1E505BB6-C549-4151-B55B-6A39E39A40ED}" destId="{3CF9DFA0-5CCE-4DC4-8E7D-FCFEC65F423F}" srcOrd="0" destOrd="0" parTransId="{C169B858-6C34-42B4-BC43-75D9DC8EF6C1}" sibTransId="{E63D34E3-69B5-46A8-8885-102E2499CC52}"/>
    <dgm:cxn modelId="{509A03AD-81EA-4E9E-B9F3-6D2C04B4945D}" srcId="{E4537CFA-325F-4F50-8266-B71859ECC2C5}" destId="{34EE0B85-1E22-45A2-ABD6-143E8A9DF005}" srcOrd="1" destOrd="0" parTransId="{FE3993A3-F458-4586-BDFC-82FA344A381E}" sibTransId="{EDDA2E2B-B75F-4BEB-A868-FC37D7445B6F}"/>
    <dgm:cxn modelId="{5B7B7F50-F474-4E06-95C9-3BD00C2F052A}" type="presOf" srcId="{8B1B74A3-066C-451A-8A63-767874B51E8F}" destId="{37E7692D-3784-482D-B6FC-C0239D16E5C6}" srcOrd="0" destOrd="0" presId="urn:microsoft.com/office/officeart/2005/8/layout/chevron2"/>
    <dgm:cxn modelId="{64FA0B13-1245-49CB-93BC-17F3D95BCA95}" srcId="{E32CD978-63D5-4519-844B-D1C6B317EAC1}" destId="{8B1B74A3-066C-451A-8A63-767874B51E8F}" srcOrd="5" destOrd="0" parTransId="{3E2E1701-6D4D-4F1B-9D8F-A4AD6AB39117}" sibTransId="{5C5B187F-966C-4DFC-81C2-46B36DE17B81}"/>
    <dgm:cxn modelId="{CC591952-A66F-4AFF-8E10-D706C96D7A6C}" srcId="{E32CD978-63D5-4519-844B-D1C6B317EAC1}" destId="{A153AE76-FD6B-4128-A603-F7D621979260}" srcOrd="1" destOrd="0" parTransId="{47CA3A97-B19E-407D-A424-85FC37679976}" sibTransId="{D3A1D6C1-FBB8-415A-9312-DA516DEE4E58}"/>
    <dgm:cxn modelId="{6A94D005-C5EE-47CC-9E0C-063BAA75DE31}" srcId="{698EDED8-E2CF-4971-9E22-B42B4330963C}" destId="{119516FC-5ED2-4AD7-881E-BD673E728A0B}" srcOrd="1" destOrd="0" parTransId="{8AC4EDFB-49A5-4FB2-8856-F52C31E0F9DB}" sibTransId="{E6C6D2A2-9ACB-43C6-B206-1F9728255444}"/>
    <dgm:cxn modelId="{4EA2B0E0-FC5D-4715-A1C4-6B66B5DD3929}" srcId="{E32CD978-63D5-4519-844B-D1C6B317EAC1}" destId="{698EDED8-E2CF-4971-9E22-B42B4330963C}" srcOrd="6" destOrd="0" parTransId="{D2AF089A-351D-4B56-8807-ADDFBC88F0BA}" sibTransId="{7C02561F-8927-4D04-B43A-6D114B9FDB9A}"/>
    <dgm:cxn modelId="{C26E65F2-D73C-4836-BDA1-4B2E8779A1CD}" srcId="{E32CD978-63D5-4519-844B-D1C6B317EAC1}" destId="{69556C18-ACE1-4E61-845E-DC15E006CAD4}" srcOrd="0" destOrd="0" parTransId="{D8F4B627-1028-4BAD-B6FF-2833255F8EFA}" sibTransId="{B25CED08-5E01-4C6C-94EE-16703E793939}"/>
    <dgm:cxn modelId="{21CB185B-8E82-4263-9A51-78B948AE9BAB}" srcId="{E32CD978-63D5-4519-844B-D1C6B317EAC1}" destId="{E4537CFA-325F-4F50-8266-B71859ECC2C5}" srcOrd="4" destOrd="0" parTransId="{E6DBF57E-B938-4F5E-87FC-A977B1B7BB06}" sibTransId="{7F791EBD-C734-4AA3-868C-09D5E9B7142F}"/>
    <dgm:cxn modelId="{F4D4AAB6-91BF-409D-94B8-1B4B1A5A6967}" srcId="{69556C18-ACE1-4E61-845E-DC15E006CAD4}" destId="{E69536F9-9A41-488C-B82D-88A159B54163}" srcOrd="0" destOrd="0" parTransId="{C17E31C7-5F88-4848-B2A0-87E6BBA6930B}" sibTransId="{85772BC3-B17D-4EE8-8208-573F1C19A18D}"/>
    <dgm:cxn modelId="{238CF73D-D2C4-4D87-A3AD-1F8519C8D1F5}" srcId="{8B1B74A3-066C-451A-8A63-767874B51E8F}" destId="{794797FD-7ECD-4B39-86B4-93FE11367172}" srcOrd="1" destOrd="0" parTransId="{E3852F8C-53FB-431D-9155-44911EA1C8C3}" sibTransId="{558F0449-B96C-4D9B-AF65-E12B07F46520}"/>
    <dgm:cxn modelId="{849B6841-242E-4DE5-B100-C9B271902B6C}" type="presOf" srcId="{E69536F9-9A41-488C-B82D-88A159B54163}" destId="{8D0847AE-9EB6-41FE-BF18-B0B8D2C5761C}" srcOrd="0" destOrd="0" presId="urn:microsoft.com/office/officeart/2005/8/layout/chevron2"/>
    <dgm:cxn modelId="{922AC38E-E990-4467-BED7-45A361E7CA14}" type="presOf" srcId="{119516FC-5ED2-4AD7-881E-BD673E728A0B}" destId="{31C6BF30-7AC6-468B-A9F7-C5977824207B}" srcOrd="0" destOrd="1" presId="urn:microsoft.com/office/officeart/2005/8/layout/chevron2"/>
    <dgm:cxn modelId="{12FE73D1-0D28-458C-A2D3-86167A2EA172}" type="presOf" srcId="{6E3DEF6B-3669-4F4D-8AFA-66D6F90E3D90}" destId="{73BF25E2-EE57-4F92-8B75-46F73C31212A}" srcOrd="0" destOrd="0" presId="urn:microsoft.com/office/officeart/2005/8/layout/chevron2"/>
    <dgm:cxn modelId="{686A6FF9-31C0-45EC-9248-2A7CF7DA79F5}" srcId="{A153AE76-FD6B-4128-A603-F7D621979260}" destId="{1AB33FED-B02B-4694-B8B0-C7BB10AC0600}" srcOrd="0" destOrd="0" parTransId="{379733EF-6DA2-494F-A430-601952C513C6}" sibTransId="{395A8179-D4E7-46B6-84A8-AB2CE3B53BE4}"/>
    <dgm:cxn modelId="{21F0B9C3-8C23-4748-8452-61B8414E628C}" type="presOf" srcId="{3CF9DFA0-5CCE-4DC4-8E7D-FCFEC65F423F}" destId="{BA0F00FC-3F1B-4E36-8D57-AD348829F4FF}" srcOrd="0" destOrd="0" presId="urn:microsoft.com/office/officeart/2005/8/layout/chevron2"/>
    <dgm:cxn modelId="{F041D55A-6745-4D38-972F-BB03E5752C7C}" type="presOf" srcId="{34EE0B85-1E22-45A2-ABD6-143E8A9DF005}" destId="{4F475F2F-026B-484A-A609-0C4D8979C27E}" srcOrd="0" destOrd="1" presId="urn:microsoft.com/office/officeart/2005/8/layout/chevron2"/>
    <dgm:cxn modelId="{9D2DD549-201A-4AD4-85F7-3744B5E80118}" type="presOf" srcId="{6BEF7BF5-9C7B-4834-893F-51AAD39AA8C8}" destId="{31C6BF30-7AC6-468B-A9F7-C5977824207B}" srcOrd="0" destOrd="0" presId="urn:microsoft.com/office/officeart/2005/8/layout/chevron2"/>
    <dgm:cxn modelId="{99E4ABA6-5F84-4AD6-A104-98BA71C7793F}" srcId="{E4537CFA-325F-4F50-8266-B71859ECC2C5}" destId="{9E0EDE4A-8E06-4F94-988D-351BDE220B39}" srcOrd="0" destOrd="0" parTransId="{DDBC460E-13D3-478E-8A60-05B788CBD107}" sibTransId="{718A0A2D-A316-4927-B347-67ED1B3850DD}"/>
    <dgm:cxn modelId="{585A0B72-7EA6-4950-98F4-73DA03A60A43}" type="presParOf" srcId="{F2161384-AB5F-4448-8EB5-788A95DA6350}" destId="{54AE999C-5B5D-4579-89F0-A8B0170FED39}" srcOrd="0" destOrd="0" presId="urn:microsoft.com/office/officeart/2005/8/layout/chevron2"/>
    <dgm:cxn modelId="{68D351DD-9F82-437E-B19B-999153060859}" type="presParOf" srcId="{54AE999C-5B5D-4579-89F0-A8B0170FED39}" destId="{07F29268-DA90-4929-9890-A054BA40147F}" srcOrd="0" destOrd="0" presId="urn:microsoft.com/office/officeart/2005/8/layout/chevron2"/>
    <dgm:cxn modelId="{8466AC39-D6DB-482A-90A8-F7252E28FD66}" type="presParOf" srcId="{54AE999C-5B5D-4579-89F0-A8B0170FED39}" destId="{8D0847AE-9EB6-41FE-BF18-B0B8D2C5761C}" srcOrd="1" destOrd="0" presId="urn:microsoft.com/office/officeart/2005/8/layout/chevron2"/>
    <dgm:cxn modelId="{7FE3B7D7-35EC-48DD-B996-F5660416BEF8}" type="presParOf" srcId="{F2161384-AB5F-4448-8EB5-788A95DA6350}" destId="{4BF19653-2C8F-4D5F-9A20-83792BA12612}" srcOrd="1" destOrd="0" presId="urn:microsoft.com/office/officeart/2005/8/layout/chevron2"/>
    <dgm:cxn modelId="{29C8E076-F260-4962-B3E4-CEAC026319FF}" type="presParOf" srcId="{F2161384-AB5F-4448-8EB5-788A95DA6350}" destId="{541F952F-C947-40F7-9F57-F8EA0C979519}" srcOrd="2" destOrd="0" presId="urn:microsoft.com/office/officeart/2005/8/layout/chevron2"/>
    <dgm:cxn modelId="{1342FBC8-5427-4C47-9CC3-E499C4EA99CB}" type="presParOf" srcId="{541F952F-C947-40F7-9F57-F8EA0C979519}" destId="{9508D31A-CB9E-451F-9E90-FB56648913EB}" srcOrd="0" destOrd="0" presId="urn:microsoft.com/office/officeart/2005/8/layout/chevron2"/>
    <dgm:cxn modelId="{7AEBB113-8037-41D1-8BA8-055251D33E3C}" type="presParOf" srcId="{541F952F-C947-40F7-9F57-F8EA0C979519}" destId="{F1B2D235-F242-434E-ACEA-CE086904A4BD}" srcOrd="1" destOrd="0" presId="urn:microsoft.com/office/officeart/2005/8/layout/chevron2"/>
    <dgm:cxn modelId="{958B0CD3-A5F7-4D15-9DB1-F2E2C2E25E17}" type="presParOf" srcId="{F2161384-AB5F-4448-8EB5-788A95DA6350}" destId="{4CFCF35C-FF24-4BFB-8442-21704D47B2CC}" srcOrd="3" destOrd="0" presId="urn:microsoft.com/office/officeart/2005/8/layout/chevron2"/>
    <dgm:cxn modelId="{02D4179E-28AA-415D-A509-FBBAE019CDDF}" type="presParOf" srcId="{F2161384-AB5F-4448-8EB5-788A95DA6350}" destId="{F0C4C6F2-73E4-4A88-9FA6-2E0B755E3437}" srcOrd="4" destOrd="0" presId="urn:microsoft.com/office/officeart/2005/8/layout/chevron2"/>
    <dgm:cxn modelId="{35D73C48-D5C5-4920-9845-4781030FCE3D}" type="presParOf" srcId="{F0C4C6F2-73E4-4A88-9FA6-2E0B755E3437}" destId="{6AF37509-DD0B-4512-A554-A2E79F8A30F9}" srcOrd="0" destOrd="0" presId="urn:microsoft.com/office/officeart/2005/8/layout/chevron2"/>
    <dgm:cxn modelId="{EB3D5035-E85D-48AD-B099-5BECC735ECC3}" type="presParOf" srcId="{F0C4C6F2-73E4-4A88-9FA6-2E0B755E3437}" destId="{BA0F00FC-3F1B-4E36-8D57-AD348829F4FF}" srcOrd="1" destOrd="0" presId="urn:microsoft.com/office/officeart/2005/8/layout/chevron2"/>
    <dgm:cxn modelId="{8E50A6E1-E039-4A3F-941F-096F5C69322E}" type="presParOf" srcId="{F2161384-AB5F-4448-8EB5-788A95DA6350}" destId="{D938A505-D8E8-439F-8B6F-9B70A39DEDA6}" srcOrd="5" destOrd="0" presId="urn:microsoft.com/office/officeart/2005/8/layout/chevron2"/>
    <dgm:cxn modelId="{DB903567-9EB1-410B-8962-233C9C894AAE}" type="presParOf" srcId="{F2161384-AB5F-4448-8EB5-788A95DA6350}" destId="{0FF41308-04B6-4B41-B973-375D1EDABD66}" srcOrd="6" destOrd="0" presId="urn:microsoft.com/office/officeart/2005/8/layout/chevron2"/>
    <dgm:cxn modelId="{81CB4D3F-CBBF-4EB9-B541-63321BB1A0BA}" type="presParOf" srcId="{0FF41308-04B6-4B41-B973-375D1EDABD66}" destId="{73BF25E2-EE57-4F92-8B75-46F73C31212A}" srcOrd="0" destOrd="0" presId="urn:microsoft.com/office/officeart/2005/8/layout/chevron2"/>
    <dgm:cxn modelId="{E663BC42-A202-4A17-BF1D-3A748F880035}" type="presParOf" srcId="{0FF41308-04B6-4B41-B973-375D1EDABD66}" destId="{A9A5E842-DEAA-4344-AA8D-08DB03D24CD7}" srcOrd="1" destOrd="0" presId="urn:microsoft.com/office/officeart/2005/8/layout/chevron2"/>
    <dgm:cxn modelId="{0F7EA9E1-DDA8-45C6-BD6A-731082DB9E1D}" type="presParOf" srcId="{F2161384-AB5F-4448-8EB5-788A95DA6350}" destId="{F68E1B88-00A2-4FB7-AEE1-15F4F1990CE3}" srcOrd="7" destOrd="0" presId="urn:microsoft.com/office/officeart/2005/8/layout/chevron2"/>
    <dgm:cxn modelId="{133B3CA0-295E-4555-BB66-D34FF371511B}" type="presParOf" srcId="{F2161384-AB5F-4448-8EB5-788A95DA6350}" destId="{2108CD73-5C4A-4CC4-BEE1-A2CB83C32CD0}" srcOrd="8" destOrd="0" presId="urn:microsoft.com/office/officeart/2005/8/layout/chevron2"/>
    <dgm:cxn modelId="{719800DB-CB8A-412E-B191-29E42814CD73}" type="presParOf" srcId="{2108CD73-5C4A-4CC4-BEE1-A2CB83C32CD0}" destId="{18F153F7-A9C5-481E-89AA-CA1C58A14C21}" srcOrd="0" destOrd="0" presId="urn:microsoft.com/office/officeart/2005/8/layout/chevron2"/>
    <dgm:cxn modelId="{E140C98B-CE15-43B7-8CE5-AD5E30E9948A}" type="presParOf" srcId="{2108CD73-5C4A-4CC4-BEE1-A2CB83C32CD0}" destId="{4F475F2F-026B-484A-A609-0C4D8979C27E}" srcOrd="1" destOrd="0" presId="urn:microsoft.com/office/officeart/2005/8/layout/chevron2"/>
    <dgm:cxn modelId="{B8EABF1F-E9AD-46E5-9FE5-94FE1BB1B810}" type="presParOf" srcId="{F2161384-AB5F-4448-8EB5-788A95DA6350}" destId="{F1885C36-5AE2-4E39-902F-4F192DB49402}" srcOrd="9" destOrd="0" presId="urn:microsoft.com/office/officeart/2005/8/layout/chevron2"/>
    <dgm:cxn modelId="{06B6DD20-6728-4D28-9F03-3A56B583FBE4}" type="presParOf" srcId="{F2161384-AB5F-4448-8EB5-788A95DA6350}" destId="{66B0174B-56E1-45E9-A378-6836CDB0E83A}" srcOrd="10" destOrd="0" presId="urn:microsoft.com/office/officeart/2005/8/layout/chevron2"/>
    <dgm:cxn modelId="{F9BF3580-0131-4376-9DB2-A1A69E027E9D}" type="presParOf" srcId="{66B0174B-56E1-45E9-A378-6836CDB0E83A}" destId="{37E7692D-3784-482D-B6FC-C0239D16E5C6}" srcOrd="0" destOrd="0" presId="urn:microsoft.com/office/officeart/2005/8/layout/chevron2"/>
    <dgm:cxn modelId="{F8FDAD72-8A56-4D3C-8C53-F5200FC13A73}" type="presParOf" srcId="{66B0174B-56E1-45E9-A378-6836CDB0E83A}" destId="{3EFFB3A4-4B25-480C-B906-80D9A5CC089D}" srcOrd="1" destOrd="0" presId="urn:microsoft.com/office/officeart/2005/8/layout/chevron2"/>
    <dgm:cxn modelId="{29858FF7-E0B1-45DC-B2F1-10BB3110D977}" type="presParOf" srcId="{F2161384-AB5F-4448-8EB5-788A95DA6350}" destId="{689CD7FD-1ADC-4BA7-A5BB-73DAAC8623E8}" srcOrd="11" destOrd="0" presId="urn:microsoft.com/office/officeart/2005/8/layout/chevron2"/>
    <dgm:cxn modelId="{A6FD8A8A-58D6-4BE4-A3F2-90B38F8C8EEA}" type="presParOf" srcId="{F2161384-AB5F-4448-8EB5-788A95DA6350}" destId="{8ABEC6AF-BA81-485D-A17A-53CD8E2B9B17}" srcOrd="12" destOrd="0" presId="urn:microsoft.com/office/officeart/2005/8/layout/chevron2"/>
    <dgm:cxn modelId="{516C5E56-4285-4621-81B9-BD199CCE0AF6}" type="presParOf" srcId="{8ABEC6AF-BA81-485D-A17A-53CD8E2B9B17}" destId="{374B7EC8-E49A-4787-8597-DA1EBE847CD5}" srcOrd="0" destOrd="0" presId="urn:microsoft.com/office/officeart/2005/8/layout/chevron2"/>
    <dgm:cxn modelId="{08E87654-4BB4-47B2-8F1A-3FEAC159584B}" type="presParOf" srcId="{8ABEC6AF-BA81-485D-A17A-53CD8E2B9B17}" destId="{31C6BF30-7AC6-468B-A9F7-C597782420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60AE2D-910E-4C21-ABDD-31D03881138C}">
      <dsp:nvSpPr>
        <dsp:cNvPr id="0" name=""/>
        <dsp:cNvSpPr/>
      </dsp:nvSpPr>
      <dsp:spPr>
        <a:xfrm>
          <a:off x="3744745" y="122309"/>
          <a:ext cx="1672067" cy="83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Гипотермия</a:t>
          </a:r>
        </a:p>
      </dsp:txBody>
      <dsp:txXfrm>
        <a:off x="3744745" y="122309"/>
        <a:ext cx="1672067" cy="836033"/>
      </dsp:txXfrm>
    </dsp:sp>
    <dsp:sp modelId="{C84BA23A-1D80-4EE8-8330-80A78F185925}">
      <dsp:nvSpPr>
        <dsp:cNvPr id="0" name=""/>
        <dsp:cNvSpPr/>
      </dsp:nvSpPr>
      <dsp:spPr>
        <a:xfrm rot="3525118">
          <a:off x="4863769" y="1529222"/>
          <a:ext cx="811629" cy="2926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3525118">
        <a:off x="4863769" y="1529222"/>
        <a:ext cx="811629" cy="292611"/>
      </dsp:txXfrm>
    </dsp:sp>
    <dsp:sp modelId="{F7F1375E-5D02-432E-BEC2-56CEEFC97991}">
      <dsp:nvSpPr>
        <dsp:cNvPr id="0" name=""/>
        <dsp:cNvSpPr/>
      </dsp:nvSpPr>
      <dsp:spPr>
        <a:xfrm>
          <a:off x="5047261" y="2392714"/>
          <a:ext cx="1822252" cy="83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Метаболический ацидоз</a:t>
          </a:r>
        </a:p>
      </dsp:txBody>
      <dsp:txXfrm>
        <a:off x="5047261" y="2392714"/>
        <a:ext cx="1822252" cy="836033"/>
      </dsp:txXfrm>
    </dsp:sp>
    <dsp:sp modelId="{8CC7371D-FE19-4FB0-B67A-1393D4C3EF3D}">
      <dsp:nvSpPr>
        <dsp:cNvPr id="0" name=""/>
        <dsp:cNvSpPr/>
      </dsp:nvSpPr>
      <dsp:spPr>
        <a:xfrm rot="10800000">
          <a:off x="4134178" y="2664425"/>
          <a:ext cx="811629" cy="2926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134178" y="2664425"/>
        <a:ext cx="811629" cy="292611"/>
      </dsp:txXfrm>
    </dsp:sp>
    <dsp:sp modelId="{70259062-90D0-43C6-A3E7-077A0E7F10A2}">
      <dsp:nvSpPr>
        <dsp:cNvPr id="0" name=""/>
        <dsp:cNvSpPr/>
      </dsp:nvSpPr>
      <dsp:spPr>
        <a:xfrm>
          <a:off x="2360657" y="2392714"/>
          <a:ext cx="1672067" cy="83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Коагулопатия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0657" y="2392714"/>
        <a:ext cx="1672067" cy="836033"/>
      </dsp:txXfrm>
    </dsp:sp>
    <dsp:sp modelId="{6BB6005A-27C1-46EF-854C-7B31A187F767}">
      <dsp:nvSpPr>
        <dsp:cNvPr id="0" name=""/>
        <dsp:cNvSpPr/>
      </dsp:nvSpPr>
      <dsp:spPr>
        <a:xfrm rot="18082043">
          <a:off x="3482920" y="1529222"/>
          <a:ext cx="811629" cy="29261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8082043">
        <a:off x="3482920" y="1529222"/>
        <a:ext cx="811629" cy="2926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F29268-DA90-4929-9890-A054BA40147F}">
      <dsp:nvSpPr>
        <dsp:cNvPr id="0" name=""/>
        <dsp:cNvSpPr/>
      </dsp:nvSpPr>
      <dsp:spPr>
        <a:xfrm rot="5400000">
          <a:off x="-131411" y="134223"/>
          <a:ext cx="876076" cy="6132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 – </a:t>
          </a:r>
          <a:r>
            <a:rPr lang="ru-RU" sz="105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Protection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1411" y="134223"/>
        <a:ext cx="876076" cy="613253"/>
      </dsp:txXfrm>
    </dsp:sp>
    <dsp:sp modelId="{8D0847AE-9EB6-41FE-BF18-B0B8D2C5761C}">
      <dsp:nvSpPr>
        <dsp:cNvPr id="0" name=""/>
        <dsp:cNvSpPr/>
      </dsp:nvSpPr>
      <dsp:spPr>
        <a:xfrm rot="5400000">
          <a:off x="5855814" y="-5238900"/>
          <a:ext cx="569748" cy="11054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Защита медицинского персонала.</a:t>
          </a:r>
        </a:p>
      </dsp:txBody>
      <dsp:txXfrm rot="5400000">
        <a:off x="5855814" y="-5238900"/>
        <a:ext cx="569748" cy="11054871"/>
      </dsp:txXfrm>
    </dsp:sp>
    <dsp:sp modelId="{9508D31A-CB9E-451F-9E90-FB56648913EB}">
      <dsp:nvSpPr>
        <dsp:cNvPr id="0" name=""/>
        <dsp:cNvSpPr/>
      </dsp:nvSpPr>
      <dsp:spPr>
        <a:xfrm rot="5400000">
          <a:off x="-131411" y="927073"/>
          <a:ext cx="876076" cy="6132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 – Decision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1411" y="927073"/>
        <a:ext cx="876076" cy="613253"/>
      </dsp:txXfrm>
    </dsp:sp>
    <dsp:sp modelId="{F1B2D235-F242-434E-ACEA-CE086904A4BD}">
      <dsp:nvSpPr>
        <dsp:cNvPr id="0" name=""/>
        <dsp:cNvSpPr/>
      </dsp:nvSpPr>
      <dsp:spPr>
        <a:xfrm rot="5400000">
          <a:off x="5855964" y="-4447048"/>
          <a:ext cx="569449" cy="11054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начале или прекращении реанимационных мероприятий</a:t>
          </a:r>
        </a:p>
      </dsp:txBody>
      <dsp:txXfrm rot="5400000">
        <a:off x="5855964" y="-4447048"/>
        <a:ext cx="569449" cy="11054871"/>
      </dsp:txXfrm>
    </dsp:sp>
    <dsp:sp modelId="{6AF37509-DD0B-4512-A554-A2E79F8A30F9}">
      <dsp:nvSpPr>
        <dsp:cNvPr id="0" name=""/>
        <dsp:cNvSpPr/>
      </dsp:nvSpPr>
      <dsp:spPr>
        <a:xfrm rot="5400000">
          <a:off x="-131411" y="1719923"/>
          <a:ext cx="876076" cy="6132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– </a:t>
          </a:r>
          <a:r>
            <a:rPr lang="ru-RU" sz="105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Airway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1411" y="1719923"/>
        <a:ext cx="876076" cy="613253"/>
      </dsp:txXfrm>
    </dsp:sp>
    <dsp:sp modelId="{BA0F00FC-3F1B-4E36-8D57-AD348829F4FF}">
      <dsp:nvSpPr>
        <dsp:cNvPr id="0" name=""/>
        <dsp:cNvSpPr/>
      </dsp:nvSpPr>
      <dsp:spPr>
        <a:xfrm rot="5400000">
          <a:off x="5855964" y="-3654199"/>
          <a:ext cx="569449" cy="11054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проходимости дыхательных путей. </a:t>
          </a:r>
        </a:p>
      </dsp:txBody>
      <dsp:txXfrm rot="5400000">
        <a:off x="5855964" y="-3654199"/>
        <a:ext cx="569449" cy="11054871"/>
      </dsp:txXfrm>
    </dsp:sp>
    <dsp:sp modelId="{73BF25E2-EE57-4F92-8B75-46F73C31212A}">
      <dsp:nvSpPr>
        <dsp:cNvPr id="0" name=""/>
        <dsp:cNvSpPr/>
      </dsp:nvSpPr>
      <dsp:spPr>
        <a:xfrm rot="5400000">
          <a:off x="-131411" y="2512773"/>
          <a:ext cx="876076" cy="6132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 – Breathing and Ventilation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1411" y="2512773"/>
        <a:ext cx="876076" cy="613253"/>
      </dsp:txXfrm>
    </dsp:sp>
    <dsp:sp modelId="{A9A5E842-DEAA-4344-AA8D-08DB03D24CD7}">
      <dsp:nvSpPr>
        <dsp:cNvPr id="0" name=""/>
        <dsp:cNvSpPr/>
      </dsp:nvSpPr>
      <dsp:spPr>
        <a:xfrm rot="5400000">
          <a:off x="5855964" y="-2861349"/>
          <a:ext cx="569449" cy="11054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Обеспечение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оксигенации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искусственной вентиляции легких. 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855964" y="-2861349"/>
        <a:ext cx="569449" cy="11054871"/>
      </dsp:txXfrm>
    </dsp:sp>
    <dsp:sp modelId="{18F153F7-A9C5-481E-89AA-CA1C58A14C21}">
      <dsp:nvSpPr>
        <dsp:cNvPr id="0" name=""/>
        <dsp:cNvSpPr/>
      </dsp:nvSpPr>
      <dsp:spPr>
        <a:xfrm rot="5400000">
          <a:off x="-131411" y="3305623"/>
          <a:ext cx="876076" cy="6132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 – Circulation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1411" y="3305623"/>
        <a:ext cx="876076" cy="613253"/>
      </dsp:txXfrm>
    </dsp:sp>
    <dsp:sp modelId="{4F475F2F-026B-484A-A609-0C4D8979C27E}">
      <dsp:nvSpPr>
        <dsp:cNvPr id="0" name=""/>
        <dsp:cNvSpPr/>
      </dsp:nvSpPr>
      <dsp:spPr>
        <a:xfrm rot="5400000">
          <a:off x="5855964" y="-2068499"/>
          <a:ext cx="569449" cy="11054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кровообращения</a:t>
          </a:r>
          <a:r>
            <a:rPr lang="ru-RU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855964" y="-2068499"/>
        <a:ext cx="569449" cy="11054871"/>
      </dsp:txXfrm>
    </dsp:sp>
    <dsp:sp modelId="{37E7692D-3784-482D-B6FC-C0239D16E5C6}">
      <dsp:nvSpPr>
        <dsp:cNvPr id="0" name=""/>
        <dsp:cNvSpPr/>
      </dsp:nvSpPr>
      <dsp:spPr>
        <a:xfrm rot="5400000">
          <a:off x="-131411" y="4098473"/>
          <a:ext cx="876076" cy="6132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 – Disability 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1411" y="4098473"/>
        <a:ext cx="876076" cy="613253"/>
      </dsp:txXfrm>
    </dsp:sp>
    <dsp:sp modelId="{3EFFB3A4-4B25-480C-B906-80D9A5CC089D}">
      <dsp:nvSpPr>
        <dsp:cNvPr id="0" name=""/>
        <dsp:cNvSpPr/>
      </dsp:nvSpPr>
      <dsp:spPr>
        <a:xfrm rot="5400000">
          <a:off x="5855964" y="-1275649"/>
          <a:ext cx="569449" cy="11054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Оценка неврологического статуса.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855964" y="-1275649"/>
        <a:ext cx="569449" cy="11054871"/>
      </dsp:txXfrm>
    </dsp:sp>
    <dsp:sp modelId="{374B7EC8-E49A-4787-8597-DA1EBE847CD5}">
      <dsp:nvSpPr>
        <dsp:cNvPr id="0" name=""/>
        <dsp:cNvSpPr/>
      </dsp:nvSpPr>
      <dsp:spPr>
        <a:xfrm rot="5400000">
          <a:off x="-131411" y="4891322"/>
          <a:ext cx="876076" cy="6132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 – Exposure 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1411" y="4891322"/>
        <a:ext cx="876076" cy="613253"/>
      </dsp:txXfrm>
    </dsp:sp>
    <dsp:sp modelId="{31C6BF30-7AC6-468B-A9F7-C5977824207B}">
      <dsp:nvSpPr>
        <dsp:cNvPr id="0" name=""/>
        <dsp:cNvSpPr/>
      </dsp:nvSpPr>
      <dsp:spPr>
        <a:xfrm rot="5400000">
          <a:off x="5855964" y="-482799"/>
          <a:ext cx="569449" cy="11054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Осмотр пациента для выявления всех повреждений.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855964" y="-482799"/>
        <a:ext cx="569449" cy="11054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14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049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106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7645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04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0006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="" xmlns:a16="http://schemas.microsoft.com/office/drawing/2014/main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="" xmlns:a16="http://schemas.microsoft.com/office/drawing/2014/main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="" xmlns:a16="http://schemas.microsoft.com/office/drawing/2014/main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="" xmlns:a16="http://schemas.microsoft.com/office/drawing/2014/main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="" xmlns:a16="http://schemas.microsoft.com/office/drawing/2014/main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="" xmlns:a16="http://schemas.microsoft.com/office/drawing/2014/main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="" xmlns:a16="http://schemas.microsoft.com/office/drawing/2014/main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="" xmlns:a16="http://schemas.microsoft.com/office/drawing/2014/main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="" xmlns:a16="http://schemas.microsoft.com/office/drawing/2014/main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="" xmlns:a16="http://schemas.microsoft.com/office/drawing/2014/main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769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исунок 2">
            <a:extLst>
              <a:ext uri="{FF2B5EF4-FFF2-40B4-BE49-F238E27FC236}">
                <a16:creationId xmlns="" xmlns:a16="http://schemas.microsoft.com/office/drawing/2014/main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="" xmlns:a16="http://schemas.microsoft.com/office/drawing/2014/main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Рисунок 2">
            <a:extLst>
              <a:ext uri="{FF2B5EF4-FFF2-40B4-BE49-F238E27FC236}">
                <a16:creationId xmlns="" xmlns:a16="http://schemas.microsoft.com/office/drawing/2014/main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9730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4712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="" xmlns:a16="http://schemas.microsoft.com/office/drawing/2014/main" id="{2373DDA6-9FB5-499A-8FD9-8B91AF084A5F}"/>
              </a:ext>
            </a:extLst>
          </p:cNvPr>
          <p:cNvSpPr/>
          <p:nvPr userDrawn="1"/>
        </p:nvSpPr>
        <p:spPr>
          <a:xfrm>
            <a:off x="1265091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5717EE70-02C3-4FF3-A3CB-88A1B6779337}"/>
              </a:ext>
            </a:extLst>
          </p:cNvPr>
          <p:cNvSpPr/>
          <p:nvPr userDrawn="1"/>
        </p:nvSpPr>
        <p:spPr>
          <a:xfrm>
            <a:off x="6307018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="" xmlns:a16="http://schemas.microsoft.com/office/drawing/2014/main" id="{397695A6-CB85-4FA1-81AE-A2D0D29782C0}"/>
              </a:ext>
            </a:extLst>
          </p:cNvPr>
          <p:cNvSpPr/>
          <p:nvPr userDrawn="1"/>
        </p:nvSpPr>
        <p:spPr>
          <a:xfrm>
            <a:off x="1265091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="" xmlns:a16="http://schemas.microsoft.com/office/drawing/2014/main" id="{60F7A21B-C033-43B8-8165-1712780DDCFA}"/>
              </a:ext>
            </a:extLst>
          </p:cNvPr>
          <p:cNvSpPr/>
          <p:nvPr userDrawn="1"/>
        </p:nvSpPr>
        <p:spPr>
          <a:xfrm>
            <a:off x="6307018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13B4367-2763-4939-BB98-BD3255F27690}"/>
              </a:ext>
            </a:extLst>
          </p:cNvPr>
          <p:cNvGrpSpPr/>
          <p:nvPr userDrawn="1"/>
        </p:nvGrpSpPr>
        <p:grpSpPr>
          <a:xfrm>
            <a:off x="5285910" y="3014954"/>
            <a:ext cx="1620180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="" xmlns:a16="http://schemas.microsoft.com/office/drawing/2014/main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="" xmlns:a16="http://schemas.microsoft.com/office/drawing/2014/main" id="{3A0F1D7B-3DF2-4CE6-AF34-AF1C8E108757}"/>
                </a:ext>
              </a:extLst>
            </p:cNvPr>
            <p:cNvSpPr/>
            <p:nvPr userDrawn="1"/>
          </p:nvSpPr>
          <p:spPr>
            <a:xfrm>
              <a:off x="5459394" y="3188438"/>
              <a:ext cx="1273212" cy="12732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7212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262736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92499"/>
            <a:ext cx="2632705" cy="3124527"/>
            <a:chOff x="515937" y="2111988"/>
            <a:chExt cx="2632705" cy="312452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5938" y="2111988"/>
              <a:ext cx="2556000" cy="2615750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2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Правительство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1537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="" xmlns:a16="http://schemas.microsoft.com/office/drawing/2014/main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="" xmlns:a16="http://schemas.microsoft.com/office/drawing/2014/main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="" xmlns:a16="http://schemas.microsoft.com/office/drawing/2014/main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="" xmlns:a16="http://schemas.microsoft.com/office/drawing/2014/main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="" xmlns:a16="http://schemas.microsoft.com/office/drawing/2014/main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="" xmlns:a16="http://schemas.microsoft.com/office/drawing/2014/main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785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43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83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215">
        <p14:gallery dir="l"/>
      </p:transition>
    </mc:Choice>
    <mc:Fallback>
      <p:transition spd="slow" advTm="7215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92499"/>
            <a:ext cx="2632705" cy="3124527"/>
            <a:chOff x="515937" y="2111988"/>
            <a:chExt cx="2632705" cy="312452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5938" y="2111988"/>
              <a:ext cx="2556000" cy="2615750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2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Правительство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529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4D7D3A1-42AC-4980-A643-40C1FB50F2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3F840B2-980A-4837-84E0-415E35FAE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DFBC426B-9A70-4117-B33C-E19454283A6A}"/>
              </a:ext>
            </a:extLst>
          </p:cNvPr>
          <p:cNvSpPr/>
          <p:nvPr userDrawn="1"/>
        </p:nvSpPr>
        <p:spPr>
          <a:xfrm rot="16200000" flipV="1">
            <a:off x="723426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13" name="Текст 13">
            <a:extLst>
              <a:ext uri="{FF2B5EF4-FFF2-40B4-BE49-F238E27FC236}">
                <a16:creationId xmlns="" xmlns:a16="http://schemas.microsoft.com/office/drawing/2014/main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8897" y="3570493"/>
            <a:ext cx="94671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ОБУЗ «Курская областная многопрофильная клиническая больница»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8896" y="4060960"/>
            <a:ext cx="946716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ПОЛИТРАВМА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8895" y="5643890"/>
            <a:ext cx="9467165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Николаев Григорий Леонидович, заведующий анестезиолого-реанимационным отделением, главный внештатный специалист комитета здравоохранения Курской области по анестезиологии-реаниматологии.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919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2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Курск,</a:t>
            </a:r>
          </a:p>
          <a:p>
            <a:pPr lvl="0"/>
            <a:r>
              <a:rPr lang="ru-RU" dirty="0"/>
              <a:t> март, </a:t>
            </a:r>
          </a:p>
          <a:p>
            <a:pPr lvl="0"/>
            <a:r>
              <a:rPr lang="ru-RU" dirty="0"/>
              <a:t>2023</a:t>
            </a:r>
          </a:p>
        </p:txBody>
      </p:sp>
      <p:sp>
        <p:nvSpPr>
          <p:cNvPr id="78850" name="AutoShape 2" descr="Курская областная многопрофильная клиническая больница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54" name="Picture 6" descr="C:\Users\Юлия\Desktop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6" y="3766782"/>
            <a:ext cx="1610437" cy="1705970"/>
          </a:xfrm>
          <a:prstGeom prst="rect">
            <a:avLst/>
          </a:prstGeom>
          <a:noFill/>
        </p:spPr>
      </p:pic>
      <p:sp>
        <p:nvSpPr>
          <p:cNvPr id="78856" name="AutoShape 8" descr="КГМУ"/>
          <p:cNvSpPr>
            <a:spLocks noGrp="1" noChangeAspect="1" noChangeArrowheads="1"/>
          </p:cNvSpPr>
          <p:nvPr>
            <p:ph type="pic" sz="quarter" idx="10"/>
          </p:nvPr>
        </p:nvSpPr>
        <p:spPr bwMode="auto">
          <a:xfrm>
            <a:off x="0" y="0"/>
            <a:ext cx="12192000" cy="3429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858" name="AutoShape 10" descr="КГМУ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59" name="Picture 11" descr="C:\Users\Юлия\Desktop\F0570w9KU6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3493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14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9538" y="1635262"/>
            <a:ext cx="3505529" cy="358747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Правительство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350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9538" y="1635262"/>
            <a:ext cx="3505529" cy="358747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Правительство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3857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="" xmlns:a16="http://schemas.microsoft.com/office/drawing/2014/main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8168" y="1188658"/>
            <a:ext cx="2487179" cy="254532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="" xmlns:a16="http://schemas.microsoft.com/office/drawing/2014/main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ПРАВИТЕЛЬСТВО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78663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="" xmlns:a16="http://schemas.microsoft.com/office/drawing/2014/main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="" xmlns:a16="http://schemas.microsoft.com/office/drawing/2014/main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="" xmlns:a16="http://schemas.microsoft.com/office/drawing/2014/main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7294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723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="" xmlns:a16="http://schemas.microsoft.com/office/drawing/2014/main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="" xmlns:a16="http://schemas.microsoft.com/office/drawing/2014/main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42" y="6386255"/>
            <a:ext cx="503308" cy="33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703" r:id="rId6"/>
    <p:sldLayoutId id="2147483688" r:id="rId7"/>
    <p:sldLayoutId id="2147483699" r:id="rId8"/>
    <p:sldLayoutId id="2147483693" r:id="rId9"/>
    <p:sldLayoutId id="2147483690" r:id="rId10"/>
    <p:sldLayoutId id="2147483694" r:id="rId11"/>
    <p:sldLayoutId id="2147483691" r:id="rId12"/>
    <p:sldLayoutId id="2147483701" r:id="rId13"/>
    <p:sldLayoutId id="2147483692" r:id="rId14"/>
    <p:sldLayoutId id="2147483680" r:id="rId15"/>
    <p:sldLayoutId id="2147483677" r:id="rId16"/>
    <p:sldLayoutId id="2147483675" r:id="rId17"/>
    <p:sldLayoutId id="2147483672" r:id="rId18"/>
    <p:sldLayoutId id="2147483666" r:id="rId19"/>
    <p:sldLayoutId id="2147483679" r:id="rId20"/>
    <p:sldLayoutId id="2147483697" r:id="rId21"/>
    <p:sldLayoutId id="2147483700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ОБУЗ «Курская областная многопрофильная клиническая больница»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ПОЛИТРАВМА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Николаев Григорий Леонидович, заведующий анестезиолого-реанимационным отделением, главный внештатный специалист Министерства здравоохранения Курской области по анестезиологии-реаниматологии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Курск,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«ТРИАДА СМЕРТИ»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332" y="1901271"/>
            <a:ext cx="109589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в основном следствием тяжелых повреждений с массивной кровопотерей и может усугубляться потерями тепла за счет факторов внешней среды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ингибирования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дисрегуляции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свертывания крови.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причиной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метаболического ацидоза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гипоперфузия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шоке.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10972800" cy="692727"/>
          </a:xfrm>
        </p:spPr>
        <p:txBody>
          <a:bodyPr/>
          <a:lstStyle/>
          <a:p>
            <a:pPr algn="ctr"/>
            <a:r>
              <a:rPr lang="ru-RU" sz="3600" dirty="0"/>
              <a:t>«ТРИАДА СМЕРТИ»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1" y="1080654"/>
            <a:ext cx="10972800" cy="519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«Триада смерти»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ее отдельные составляющие,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ассоциируется со значимо большей тяжестью повреждений и относятся к независимым прогностическим факторам неблагоприятного исхода.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среди травмированных с «триадой смерти» составляет 48%, при повышении МНО больше 3,2 или гипотермии ниже 32,8° С приближается к 100%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027171873"/>
              </p:ext>
            </p:extLst>
          </p:nvPr>
        </p:nvGraphicFramePr>
        <p:xfrm>
          <a:off x="1660741" y="1233054"/>
          <a:ext cx="9230172" cy="32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60218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ВЗАИМНОГО ОТЯГОЩЕНИЯ ПОВРЕЖДЕНИЙ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6275" y="1433945"/>
            <a:ext cx="106402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Множественность повреждений вызывает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их взаимного отягощения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Патологические факторы не просто суммируются, а формируют усугубляющий эффект, проявляющийся в более тяжелом течении каждого повреждения в отдельности, с большим риском развития осложнений и летального исхода, чем при изолированной травме.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взаимного отягощения развивается при наличии у пострадавшего нескольких повреждений, оцениваемых по шкале AIS более 2 баллов в двух и более анатомических областях.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феномен присущ только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увеличением возраста снижаются физиологические резервы, поэтому у пожилых пострадавших сочетание менее тяжелых повреждений приводит к их взаимному отягощению и значимо увеличивает риск летального исхода, особенно в возрасте старше 65 лет.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ТРАВМАТИЧЕСКОЙ БОЛЕЗНИ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371601"/>
            <a:ext cx="110143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острого нарушения жизненно важных функций.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сразу же после травмы и продолжается 6–12 ч в зависимости от тяжести травмы и эффективности лечебных мероприятий.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относительной стабилизации жизненно важных функций.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в срок от 12 до 48 часов после получения травмы.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максимальной вероятности осложнений.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Длится с 3-х по 10-е сутки после получения травмы.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полной стабилизации жизненно важных функций.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Временных параметров для этого периода не существует – они значительно варьируют в зависимости от локализации и тяжести повреждений и их осложнений.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ПИКА ЛЕТАЛЬНОСТИ ПРИ ПОЛИТРАВМЕ ТРАВМАТИЧЕСКОЙ БОЛЕЗНИ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371601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415" y="1976552"/>
            <a:ext cx="408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в момент травмы от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несовместимых с жизнью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повреждений,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от кровотечений и шока 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сутки,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3-позже от осложнений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травматической болезни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(ПОН, сепсис, ТЭО).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6188" y="5369326"/>
            <a:ext cx="11132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30-40% всех умерших от травм - погибает от геморрагического  шока. Это ведущая предотвратимая причина смерти после травмы!!!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11" t="34684" r="49314" b="32658"/>
          <a:stretch/>
        </p:blipFill>
        <p:spPr bwMode="auto">
          <a:xfrm>
            <a:off x="764275" y="1630767"/>
            <a:ext cx="5732059" cy="37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984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ОРГАНИЗАЦИЯ ОКАЗАНИЯ ПОМОЩИ ПОСТРАДАВШИМ С ПОЛИТРАВМОЙ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597" y="1413164"/>
            <a:ext cx="114715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Догоспитальный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быстрая доставка пострадавшего на госпитальный этап;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оптимальным минимумом;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выявления ведущих повреждений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жизнеугрожающих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синдромов (синдромный принцип диагностики);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Одновременность выполнения диагностических и лечебных мероприятий;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обследования и лечения в ходе транспортировки пострадавшего.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ТРАНСПОРТИРОВКИ ПОСТРАДАВШИХ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418" y="1972722"/>
            <a:ext cx="11471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пострадавшего от патологического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ноцицептивного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 (болевого);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психоэмоционального покоя;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доставки кислорода к тканям, адекватной их потребностям;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311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63774"/>
            <a:ext cx="10972800" cy="986154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ТРАНСПОРТИРОВКИ ПОСТРАДАВШИХ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418" y="1160060"/>
            <a:ext cx="114715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сознания по ШКГ;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дыхания: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апноэ, патологическом дыхании, ЧДД меньше 8 и более 30 в мин – восстановление проводимости ДП с ИВЛ;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признаков напряженного пневмоторакса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плевральной полости;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сердечной деятельности: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визуализации кровотечения – проведение временной остановки кровотечения!!!</a:t>
            </a:r>
          </a:p>
          <a:p>
            <a:pPr marL="285750" indent="-285750"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записью в истории болезни пациента, что данных за продолжающиеся кровотечения нет!!!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медикаментозной терапии. Профилактика тромботических осложнений. Профилактика эмульгирования жиров.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иммобилизация конечностей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Мониторирование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пострадавшего во время транспортировки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311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1975" y="443346"/>
            <a:ext cx="10972800" cy="692727"/>
          </a:xfrm>
        </p:spPr>
        <p:txBody>
          <a:bodyPr/>
          <a:lstStyle/>
          <a:p>
            <a:pPr marL="285750" indent="-285750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ПОСТРАДАВШЕГО ОТ ПАТОЛОГИЧЕСКОГО НОЦИЦЕПТИВНОГО ПОТОКА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597" y="1413164"/>
            <a:ext cx="11471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4429" y="2608549"/>
            <a:ext cx="10629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иммобилизация;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Медикаментозное обезболивание (инфильтративная, региональная анестезия, анальгетики центрального и периферического действия).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411053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1975" y="163773"/>
            <a:ext cx="10972800" cy="696036"/>
          </a:xfrm>
        </p:spPr>
        <p:txBody>
          <a:bodyPr/>
          <a:lstStyle/>
          <a:p>
            <a:pPr marL="285750" indent="-285750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ИММОБИЛИЗАЦИЯ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597" y="1413164"/>
            <a:ext cx="11471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955" y="764275"/>
            <a:ext cx="112141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тяжелых травмах груди - наложение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повязки.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переломах конечностей - иммобилизация конечностей, наложение стерильных повязок на раны и открытые переломы.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отрывах конечностей, когда имеется открытый перелом бедра, голени, плеча, предплечья с повреждением магистральных сосудов, а проксимальный и дистальный отделы соединены друг с другом между собой костно-мышечным мостиком, накладывают жгут (жгут с дозированной нагрузкой) на проксимальный отдел конечности, транспортную шину на всю конечность, по возможности устраняя деформацию, а рану рыхло тампонируют стерильными салфетками, смоченными изотоническим раствором хлорида натрия.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травматических ампутациях, когда конечность оторвана полностью, накладывают жгут на культю, а рану закрывают стерильной салфеткой.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подозрении на травму позвоночника – фиксация шеи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иммобилизационным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воротником.</a:t>
            </a:r>
          </a:p>
          <a:p>
            <a:pPr marL="285750" indent="-28575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Неоправданные перекладывания пациента недопустимы!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41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471" y="1394855"/>
            <a:ext cx="112083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политравма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polytrauma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широко распространен в европейских странах.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политравмой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понимают совокупность двух и более повреждений, одно из которых или их сочетание несет угрозу для жизни пострадавшего и является непосредственной причиной развития травматической болезни.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Иначе говоря, 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политравме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относят тяжелую множественную и сочетанную травму. Однако нет единства мнений в отношении критериев тяжести данных травм, позволяющих отнести их 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политравме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ПЕРЕКЛАДЫВАНИЯ НА ТРАНСПОРТНЫЕ НОСИЛКИ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597" y="1860839"/>
            <a:ext cx="114715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Тест, свидетельствующий об адекватности экстренной помощи и относительной стабилизации легочной вентиляции и компенсаторных реакций кровообращения.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до и после перекладывания измеряется САД и определяется частота пульса: при временном прекращении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изменения указанных параметров не превышают 10% от исходного – проба 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отрицательная»,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превышают – проба 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98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ЧАС»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138" y="1005775"/>
            <a:ext cx="114417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часа с момента получения травмы у пострадавшего должны быть восстановлены жизненно важные функции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иначе в результате тяжелых осложнений, связанных с необратимыми процессами в организме, резко увеличивается вероятность летального исхода.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«золотого часа» остро стоит проблема в быстром и адекватном выборе лечебно-диагностической тактики у пострадавших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959" y="2636991"/>
            <a:ext cx="4081707" cy="39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163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ОРГАНИЗАЦИЯ ОКАЗАНИЯ ПОМОЩИ ПОСТРАДАВШИМ С ПОЛИТРАВМОЙ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1413164"/>
            <a:ext cx="114715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Пострадавшие с политравмами по возможности должны доставляться бригадой скорой помощи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травмоцентры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 уровня или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уровня- многопрофильную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клиническую больницу, который организуется в составе крупного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исследованиях убедительно показано, что у пострадавших, доставленных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травмоцентр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выживаемость и функциональные результаты лечения значительно выше, по сравнению с пострадавшими, поступившими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травмоцентры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(городские и районные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больницы).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Пациенты, вынужденно госпитализированные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травмоцентры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уровня (стационары с ограниченным набором видов хирургической помощи) и IV уровня (районные больницы в сельской местности), по стабилизации состояния должны быть транспортированы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травмоцентры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или многопрофильную клиническую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больницу согласно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разработанным протоколам и соглашениям.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ОРГАНИЗАЦИЯ ОКАЗАНИЯ ПОМОЩИ ПОСТРАДАВШИМ С ПОЛИТРАВМОЙ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1413164"/>
            <a:ext cx="114715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Госпитальный реанимационный.  </a:t>
            </a: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момента поступления пострадавших в лечебное учреждение и продолжается в течение 6–12 ч, то есть на всем протяжении первого периода травматической болезни.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восстановление жизненно важных функций, в том числе выведение пострадавшего из состояния травматического шока, возмещение кровопотери и относительная стабилизация основных показателей систем дыхания и кровообращения.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поступают в противошоковую палату/противошоковую операционную.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противошоковой палате производится совмещение процессов диагностики, реанимационных мероприятий и интенсивной терапии: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специалистами разного профиля,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Взятие крови и мочи для лабораторных исследований,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диагностика,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Реанимационные мероприятия.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ОРГАНИЗАЦИЯ ОКАЗАНИЯ ПОМОЩИ ПОСТРАДАВШИМ С ПОЛИТРАВМОЙ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1579418"/>
            <a:ext cx="11471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противошоковой операционной осуществляется подготовка и выполнение неотложных и срочных оперативных вмешательств. Противошоковая операционная круглосуточно находится в режиме ожидания и не предназначена для проведения как ургентных, так и плановых общехирургических оперативных вмешательств.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ее дежурной бригады входят хирург, травматолог, анестезиолог-реаниматолог, нейрохирург, сосудистый хирург,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эндовидеохирург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Обязательно выделение 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трансфузиолога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комплексности работы персонала!!!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аппаратура (передвижной рентгеновский,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сонографический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эндовидеохирургическая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мониторы слежения и др.) находится непосредственно в противошоковой операционной.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лечением пациентов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поступлении должен осуществлять ответственный дежурный хирург.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ОРГАНИЗАЦИЯ ОКАЗАНИЯ ПОМОЩИ ПОСТРАДАВШИМ С ПОЛИТРАВМОЙ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1579418"/>
            <a:ext cx="114715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интенсивной терапии. </a:t>
            </a: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3-му периодам травматической болезни.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Пострадавшие переводятся в «чистое» отделение реанимации и интенсивной терапии.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отсроченные хирургические вмешательства, направленные на профилактику тяжелых осложнений.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лечение системных и местных осложнений.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пациентов с длительными сроками интенсивной терапии и пациентов с инфекционными осложнениями оптимально иметь специализированные отделения реанимации и интенсивной терапии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ОРГАНИЗАЦИЯ ОКАЗАНИЯ ПОМОЩИ ПОСТРАДАВШИМ С ПОЛИТРАВМОЙ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1579418"/>
            <a:ext cx="114715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госпитальный этап.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четвертому периоду травматической болезни.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структуры и функций поврежденных тканей и органов в специализированных отделениях с помощью плановых хирургических операций и консервативных лечебных мероприятий.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реабилитации.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четвертому периоду травматической болезни.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мероприятия медицинской реабилитации, за пределами стационаров – в реабилитационных центрах,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поликлиниках.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ДИАГНОСТИКИ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1579418"/>
            <a:ext cx="114715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выполнение необходимого минимума диагностических мероприятий на протяжении первого часа пребывания пациента в лечебном заведении. </a:t>
            </a:r>
          </a:p>
          <a:p>
            <a:pPr marL="342900" indent="-3429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проведение диагностических мероприятий не должно угрожать жизни пострадавшего как в смысле опасности выполнения самого исследования, так и опасности в результате отсрочки выполнения лечебных мероприятий. </a:t>
            </a:r>
          </a:p>
          <a:p>
            <a:pPr marL="342900" indent="-3429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Синхронность проведения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и неотложных лечебных манипуляций. </a:t>
            </a:r>
          </a:p>
          <a:p>
            <a:pPr marL="342900" indent="-3429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последовательность и объем диагностических исследований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механизма травмы и тяжести состояния пострадавшего.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ЖИЗНЕУГРОЖАЮЩИЕ ПОСЛЕДСТВИЯ ТРАВМЫ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418" y="2032315"/>
            <a:ext cx="114715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острой дыхательной недостаточности 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проходимости дыхательных путей и асфиксия;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ствола головного мозга при тяжелой ЧМТ;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Восходящий отек спинного мозга с поражением продолговатого мозга или паралич дыхательной мускулатуры при повреждениях шейного и верхнего грудного отделов спинного мозга;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груди с компрессией одного или обоих легких при пневмотораксе и гемотораксе, тяжелый ушиб легкого, парадоксальное движение грудной стенки при реберном клапане.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ЖИЗНЕУГРОЖАЮЩИЕ ПОСЛЕДСТВИЯ ТРАВМЫ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418" y="2069007"/>
            <a:ext cx="114715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острой сердечной недостаточности.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или отека ствола головного мозга (поражение ядер сосудодвигательного центра);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спинного мозга на уровне I–IV грудных позвонков, в боковых рогах которых располагаются вегетативные центры, иннервирующие сердце;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с тампонадой сердца;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гипоксия и гиперкапния при острой дыхательной недостаточности;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инфаркт миокарда.</a:t>
            </a:r>
          </a:p>
        </p:txBody>
      </p:sp>
    </p:spTree>
    <p:extLst>
      <p:ext uri="{BB962C8B-B14F-4D97-AF65-F5344CB8AC3E}">
        <p14:creationId xmlns:p14="http://schemas.microsoft.com/office/powerpoint/2010/main" xmlns="" val="413430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9069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471" y="1149927"/>
            <a:ext cx="1120832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Критерием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политравмы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принято считать наличие двух и более повреждений с тяжестью по шкале AIS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Abbreviated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Injury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&gt; 2 баллов в двух и более анатомических областях и как минимум одного из следующих физиологических показателей: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гипотензии ≤ 90 мм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ст.;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сознания ≤ 8 баллов по шкале комы Глазго (GCS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Glasgov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Coma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ацидоза с дефицитом оснований ≤ 6,0;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коагулопатии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частичным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тромбопластиновым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временем ≥ 40 секунд или международным нормализованным отношением (МНО) ≥ 1,4;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возраста старше 70 лет.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542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ЖИЗНЕУГРОЖАЮЩИЕ ПОСЛЕДСТВИЯ ТРАВМЫ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418" y="2010422"/>
            <a:ext cx="114715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Травматический шок и синдром острой кровопотери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 нарушения кровообращения по типу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гипоциркуляции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тяжелой механической травмы.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информативным параметром определения степени травматического шока служит уровень систолического артериального давления (АД).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острая кровопотеря возникает вследствие внутреннего кровотечения.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ЖИЗНЕУГРОЖАЮЩИЕ ПОСЛЕДСТВИЯ ТРАВМЫ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418" y="2256224"/>
            <a:ext cx="114715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травматической комы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свидетельствует о тяжелом повреждении головного мозга.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глубокой и запредельной коме имеются нарушения дыхания и кровообращения центрального происхождения.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Травматическую кому следует дифференцировать от алкогольной или наркотической.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58982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963" y="666750"/>
            <a:ext cx="119564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исследования направлены на определение: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крови и резус-фактора;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 кровопотери;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системы свертывания крови;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белков;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Электролитов;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Газового состава кислотно-основного состояния крови;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печени и почек;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в крови и моче алкоголя;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препаратов;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Бактериологическая диагностика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Антибиотикопрофилактика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!!!)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21674"/>
            <a:ext cx="10972800" cy="637308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62727"/>
            <a:ext cx="12087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КТ необходимо провести диагностику всех полостей (если повреждение не видно, это не значит, что его нет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 - </a:t>
            </a:r>
            <a:r>
              <a:rPr lang="ru-RU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скрининговый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при </a:t>
            </a:r>
            <a:r>
              <a:rPr lang="ru-RU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политравме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позволяющий выявить не только первостепенные, но и вторичные повреждения, существенно влияющие на качество лечения и прогноз восстановления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ДАЛЬНЕЙШЕМ МОНИТОРИНГ!!! </a:t>
            </a: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38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58982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РЕАНИМАЦИОННЫХ ЛЕЧЕБНО-ДИАГНОСТИЧЕСКИХ МЕРОПРИЯТИЙ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36073"/>
            <a:ext cx="1101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011570899"/>
              </p:ext>
            </p:extLst>
          </p:nvPr>
        </p:nvGraphicFramePr>
        <p:xfrm>
          <a:off x="247650" y="885825"/>
          <a:ext cx="1166812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35527"/>
            <a:ext cx="10972800" cy="623455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ПОКАЗАНИЯ, СВЯЗАННЫЕ С ТЯЖЕСТЬЮ СОСТОЯНИЯ И ИНТРАОПЕРАЦИОННЫМИ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ОСЛОЖНЕНИЯМИ-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анестезиологическое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пособие.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166" y="1828438"/>
            <a:ext cx="1132695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объем кровопотери ˃ 3 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массивных гемотрансфузий предоперационном периоде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Нестабильная гемодинамика, требующая инотропной поддержки;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Тяжелый метаболический ацидоз;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Гипотермия &lt; 34° C;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 &gt; 1,6;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нестабильность миокарда;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Предполагаемая длительность оперативного вмешательства &gt; 90 мин;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желудочковой аритмии;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ушивания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лапаротомной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раны без натяжения/развития признаков абдоминального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компартмент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-синдрома вследствие перитонита и пареза кишечника;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переоценки степени жизнеспособности кишечника после последующего периода реанимации.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87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35527"/>
            <a:ext cx="10972800" cy="623455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«ДОЗВОЛЕННАЯ ГИПОТЕНЗИЯ»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5" y="1886770"/>
            <a:ext cx="116395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стратегия дозированной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 в период до окончательной хирургической остановки кровотечения, пока приемлем ограниченный период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субоптимальной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органной перфузии.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Дозволенная гипотензия обеспечивается ограничением объема вводимых сред до поддержания систолического АД в пределах 70–90 мм рт. ст., что соответствует примерно поддержанию пульса на лучевой артерии.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способствует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тромбированию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кровоточащих сосудов и предупреждает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дилюционную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с ЧМТ, которым необходима достаточная перфузия головного мозга, эта стратегия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8905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35527"/>
            <a:ext cx="10972800" cy="623455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ГЕМОСТАЗА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242" y="1077145"/>
            <a:ext cx="11230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Достигается максимально ранним началом трансфузии крови с целью восполнения ОЦК, лечения острой посттравматической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то же время для профилактики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дилюционной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https://attuale.ru/wp-content/uploads/2018/10/img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152785"/>
            <a:ext cx="7848600" cy="44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06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35527"/>
            <a:ext cx="10972800" cy="623455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ПРЕДУПРЕЖДЕНИЕ И УСТРАНЕНИЕ ГИПОТЕРМИИ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923" y="1059717"/>
            <a:ext cx="11336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Рекомендуется по возможности ограничивать время и площадь обнажения  тела пациента, вводить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инфузионно-трансфузионные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среды в подогретом виде (до 39° С), применять устройства подачи теплого воздуха, а также подогреваемые матрасы в операционной и реанимационной палатах.</a:t>
            </a:r>
          </a:p>
        </p:txBody>
      </p:sp>
      <p:pic>
        <p:nvPicPr>
          <p:cNvPr id="9218" name="Picture 2" descr="https://www.mediko.ru/u/i/imeges/400x245xobogrev.jpg.pagespeed.ic.V2Rp5Dbc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428" y="1983047"/>
            <a:ext cx="7315203" cy="44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301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35527"/>
            <a:ext cx="10972800" cy="623455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ИНТЕНСИВНОЙ ТЕРАПИИ: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921" y="1493402"/>
            <a:ext cx="113362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Систолическое АД ≥ 100 мм рт. ст., среднее АД &gt; 70 мм рт. ст.;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сердечных сокращений ≤ 90 в 1 мин;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венозное давление – 100–190 мм вод. ст. (8–14 мм рт. ст.);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PaO2 ≥ 80 мм рт. ст. при максимально низком РЕЕР и FiO2 &lt; 0,6;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SaO2 &gt; 97%, PaСO2 – 30–40 мм рт. ст.;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70–90 г/л (выше 90 г/л у пациентов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кардиоваскулярныоми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респираторными заболеваниями),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30%;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крови &gt; 7,35;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 &lt; 2,1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ммоль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 (необходимо добиться снижения в первые 6 часов);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Ионизированный кальций плазмы Са2+ ≥ 1,0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ммоль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 &lt; 2,0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протромбиновый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 &gt; 50%);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Нормогликемия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Нормотермия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Диурез &gt; 0,5 мл/кг/ч;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Внутричерепное давление &lt; 20 мм рт. ст.</a:t>
            </a:r>
          </a:p>
        </p:txBody>
      </p:sp>
    </p:spTree>
    <p:extLst>
      <p:ext uri="{BB962C8B-B14F-4D97-AF65-F5344CB8AC3E}">
        <p14:creationId xmlns:p14="http://schemas.microsoft.com/office/powerpoint/2010/main" xmlns="" val="357680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637958"/>
              </p:ext>
            </p:extLst>
          </p:nvPr>
        </p:nvGraphicFramePr>
        <p:xfrm>
          <a:off x="751115" y="2556419"/>
          <a:ext cx="11013620" cy="359945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83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69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7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0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12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543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76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baseline="0" dirty="0"/>
                        <a:t>Год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baseline="0" dirty="0"/>
                        <a:t>Всего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baseline="0" dirty="0"/>
                        <a:t>%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baseline="0" dirty="0"/>
                        <a:t>Повторное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baseline="0" dirty="0"/>
                        <a:t>Летальные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baseline="0" dirty="0"/>
                        <a:t>% от общего кол-ва за год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8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2018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56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20%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4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7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13%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8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2019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40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14%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6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6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15%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8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2020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49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18%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4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7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14%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8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2021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66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24%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6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8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12%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8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2022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67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24%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/>
                        <a:t>6</a:t>
                      </a:r>
                      <a:endParaRPr lang="ru-RU" sz="2400" b="0" i="0" u="none" strike="noStrike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17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25%</a:t>
                      </a:r>
                      <a:endParaRPr lang="ru-RU" sz="2400" b="0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8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За 5 лет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278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 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26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45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/>
                        <a:t>16%</a:t>
                      </a:r>
                      <a:endParaRPr lang="ru-RU" sz="24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531" y="740701"/>
            <a:ext cx="8534400" cy="8640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КОЛИЧЕСТВУ СЛУЧАЕВ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ОРИТ ОБУЗ «КОМКБ»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031" y="1201176"/>
            <a:ext cx="11277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летальности, уменьшение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улучшение результатов лечения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зависят от следующих факторов: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Адекватной организации помощи пострадавшим и сокращения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временнóго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промежутка до момента начала оказания специализированной медицинской помощи;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в регионе специализированных отделений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возможности концентрации в них пострадавших;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Четкости выполнения алгоритмов и стандартов диагностики и лечения на всех этапах оказания помощи травмированным;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лечебных баз современной диагностической и лечебной аппаратурой, а также эффективными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инфузионными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средами и медикаментозными препаратами;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019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031" y="1201176"/>
            <a:ext cx="1127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методов малоинвазивной хирургии;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и стандартизации тактики раннего хирургического лечения скелетных повреждений на основе патофизиологии синдрома взаимного отягощения повреждений и феномена «второго удара»;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подготовки врачебного и среднего медицинского персонала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госпитального этапов к оказанию качественной и своевременной помощи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8911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43774103"/>
              </p:ext>
            </p:extLst>
          </p:nvPr>
        </p:nvGraphicFramePr>
        <p:xfrm>
          <a:off x="1703540" y="260649"/>
          <a:ext cx="8352744" cy="637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43512519"/>
              </p:ext>
            </p:extLst>
          </p:nvPr>
        </p:nvGraphicFramePr>
        <p:xfrm>
          <a:off x="1391479" y="164637"/>
          <a:ext cx="9697077" cy="64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55779580"/>
              </p:ext>
            </p:extLst>
          </p:nvPr>
        </p:nvGraphicFramePr>
        <p:xfrm>
          <a:off x="57150" y="79376"/>
          <a:ext cx="11952514" cy="659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6471" y="365907"/>
            <a:ext cx="11208327" cy="923330"/>
          </a:xfrm>
        </p:spPr>
        <p:txBody>
          <a:bodyPr/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itchFamily="18" charset="0"/>
              </a:rPr>
              <a:t>СТАТИСТИКА СМЕРТНОСТИ ОТ ПОЛИТРАВМ В ПЕРИОД С 2020-2022 ГОД ПО Г.КУРСКУ И КУРСКОЙ ОБЛАСТИ ПО ДАННЫМ МЕДИЦИНСКОГО ИНФОРМАЦИОННО-АНАЛИТИЧЕСКОГО ЦЕНТРА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6471" y="1149927"/>
            <a:ext cx="11208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8904216"/>
              </p:ext>
            </p:extLst>
          </p:nvPr>
        </p:nvGraphicFramePr>
        <p:xfrm>
          <a:off x="636815" y="1730828"/>
          <a:ext cx="10809513" cy="43373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67720"/>
                <a:gridCol w="5074073"/>
                <a:gridCol w="2867720"/>
              </a:tblGrid>
              <a:tr h="386356">
                <a:tc gridSpan="2">
                  <a:txBody>
                    <a:bodyPr/>
                    <a:lstStyle/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356">
                <a:tc rowSpan="3"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 от травм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3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травм ( на 100000 тыс. нас.)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5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умерших от травм в числе всех умерших 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356">
                <a:tc rowSpan="3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 от травм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3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травм ( на 100000 тыс. нас.)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5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умерших от травм в числе всех умерших 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356">
                <a:tc rowSpan="3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 от травм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травм ( на 100000 тыс. нас.)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5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умерших от травм в числе всех умерших 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2727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ПАТОФИЗИОЛОГИЯ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1166843"/>
            <a:ext cx="111667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факторы, запускающие каскад патофизиологических процессов при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повреждения тканей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Шок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Гипотермия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факторы инициируют высвобождение про- и противовоспалительных медиаторов определяющих развитие и дисбаланс иммунных реакций.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метаболического ацидоза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крови &lt; 7,2), гипотермии (&lt; 35° С)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(МНО &gt; 1,5)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объединяемые понятием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триада смерти»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свидетельствуют об угрозе формирования полиорганной недостаточности и летального исхода.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урск-2">
      <a:dk1>
        <a:srgbClr val="262626"/>
      </a:dk1>
      <a:lt1>
        <a:srgbClr val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3AADA5"/>
      </a:accent3>
      <a:accent4>
        <a:srgbClr val="00ADEE"/>
      </a:accent4>
      <a:accent5>
        <a:srgbClr val="0080B6"/>
      </a:accent5>
      <a:accent6>
        <a:srgbClr val="3AADA5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6333</TotalTime>
  <Words>2711</Words>
  <Application>Microsoft Office PowerPoint</Application>
  <PresentationFormat>Произвольный</PresentationFormat>
  <Paragraphs>427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Слайд 1</vt:lpstr>
      <vt:lpstr>ТЕРМИНОЛОГИЯ</vt:lpstr>
      <vt:lpstr>ТЕРМИНОЛОГИЯ</vt:lpstr>
      <vt:lpstr>Слайд 4</vt:lpstr>
      <vt:lpstr>Слайд 5</vt:lpstr>
      <vt:lpstr>Слайд 6</vt:lpstr>
      <vt:lpstr>Слайд 7</vt:lpstr>
      <vt:lpstr>СТАТИСТИКА СМЕРТНОСТИ ОТ ПОЛИТРАВМ В ПЕРИОД С 2020-2022 ГОД ПО Г.КУРСКУ И КУРСКОЙ ОБЛАСТИ ПО ДАННЫМ МЕДИЦИНСКОГО ИНФОРМАЦИОННО-АНАЛИТИЧЕСКОГО ЦЕНТРА  </vt:lpstr>
      <vt:lpstr>ПАТОФИЗИОЛОГИЯ</vt:lpstr>
      <vt:lpstr>«ТРИАДА СМЕРТИ»</vt:lpstr>
      <vt:lpstr>«ТРИАДА СМЕРТИ»</vt:lpstr>
      <vt:lpstr>ФЕНОМЕН ВЗАИМНОГО ОТЯГОЩЕНИЯ ПОВРЕЖДЕНИЙ</vt:lpstr>
      <vt:lpstr>ПЕРИОДЫ ТРАВМАТИЧЕСКОЙ БОЛЕЗНИ</vt:lpstr>
      <vt:lpstr>ТРИ ПИКА ЛЕТАЛЬНОСТИ ПРИ ПОЛИТРАВМЕ ТРАВМАТИЧЕСКОЙ БОЛЕЗНИ</vt:lpstr>
      <vt:lpstr>ЭТАПЫ И ОРГАНИЗАЦИЯ ОКАЗАНИЯ ПОМОЩИ ПОСТРАДАВШИМ С ПОЛИТРАВМОЙ</vt:lpstr>
      <vt:lpstr>ОСОБЕННОСТИ ТРАНСПОРТИРОВКИ ПОСТРАДАВШИХ</vt:lpstr>
      <vt:lpstr>ОСОБЕННОСТИ ТРАНСПОРТИРОВКИ ПОСТРАДАВШИХ</vt:lpstr>
      <vt:lpstr>ЗАЩИТА ПОСТРАДАВШЕГО ОТ ПАТОЛОГИЧЕСКОГО НОЦИЦЕПТИВНОГО ПОТОКА</vt:lpstr>
      <vt:lpstr>ТРАНСПОРТНАЯ ИММОБИЛИЗАЦИЯ</vt:lpstr>
      <vt:lpstr>ПРОБА ПЕРЕКЛАДЫВАНИЯ НА ТРАНСПОРТНЫЕ НОСИЛКИ</vt:lpstr>
      <vt:lpstr>«ЗОЛОТОЙ ЧАС»</vt:lpstr>
      <vt:lpstr>ЭТАПЫ И ОРГАНИЗАЦИЯ ОКАЗАНИЯ ПОМОЩИ ПОСТРАДАВШИМ С ПОЛИТРАВМОЙ</vt:lpstr>
      <vt:lpstr>ЭТАПЫ И ОРГАНИЗАЦИЯ ОКАЗАНИЯ ПОМОЩИ ПОСТРАДАВШИМ С ПОЛИТРАВМОЙ</vt:lpstr>
      <vt:lpstr>ЭТАПЫ И ОРГАНИЗАЦИЯ ОКАЗАНИЯ ПОМОЩИ ПОСТРАДАВШИМ С ПОЛИТРАВМОЙ</vt:lpstr>
      <vt:lpstr>ЭТАПЫ И ОРГАНИЗАЦИЯ ОКАЗАНИЯ ПОМОЩИ ПОСТРАДАВШИМ С ПОЛИТРАВМОЙ</vt:lpstr>
      <vt:lpstr>ЭТАПЫ И ОРГАНИЗАЦИЯ ОКАЗАНИЯ ПОМОЩИ ПОСТРАДАВШИМ С ПОЛИТРАВМОЙ</vt:lpstr>
      <vt:lpstr>ПРИНЦИПЫ ДИАГНОСТИКИ</vt:lpstr>
      <vt:lpstr>ЖИЗНЕУГРОЖАЮЩИЕ ПОСЛЕДСТВИЯ ТРАВМЫ</vt:lpstr>
      <vt:lpstr>ЖИЗНЕУГРОЖАЮЩИЕ ПОСЛЕДСТВИЯ ТРАВМЫ</vt:lpstr>
      <vt:lpstr>ЖИЗНЕУГРОЖАЮЩИЕ ПОСЛЕДСТВИЯ ТРАВМЫ</vt:lpstr>
      <vt:lpstr>ЖИЗНЕУГРОЖАЮЩИЕ ПОСЛЕДСТВИЯ ТРАВМЫ</vt:lpstr>
      <vt:lpstr>ДИАГНОСТИКА</vt:lpstr>
      <vt:lpstr>ДИАГНОСТИКА</vt:lpstr>
      <vt:lpstr>ПОСЛЕДОВАТЕЛЬНОСТЬ РЕАНИМАЦИОННЫХ ЛЕЧЕБНО-ДИАГНОСТИЧЕСКИХ МЕРОПРИЯТИЙ</vt:lpstr>
      <vt:lpstr>ПОКАЗАНИЯ, СВЯЗАННЫЕ С ТЯЖЕСТЬЮ СОСТОЯНИЯ И ИНТРАОПЕРАЦИОННЫМИ ОСЛОЖНЕНИЯМИ-анестезиологическое пособие. </vt:lpstr>
      <vt:lpstr>«ДОЗВОЛЕННАЯ ГИПОТЕНЗИЯ»</vt:lpstr>
      <vt:lpstr>КОРРЕКЦИЯ ГЕМОСТАЗА</vt:lpstr>
      <vt:lpstr>ПРЕДУПРЕЖДЕНИЕ И УСТРАНЕНИЕ ГИПОТЕРМИИ</vt:lpstr>
      <vt:lpstr>КРИТЕРИИ ЭФФЕКТИВНОСТИ ИНТЕНСИВНОЙ ТЕРАПИИ:</vt:lpstr>
      <vt:lpstr>ЗАКЛЮЧЕНИЕ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Бурцева</dc:creator>
  <cp:lastModifiedBy>HP</cp:lastModifiedBy>
  <cp:revision>1562</cp:revision>
  <dcterms:created xsi:type="dcterms:W3CDTF">2018-08-30T06:48:50Z</dcterms:created>
  <dcterms:modified xsi:type="dcterms:W3CDTF">2023-04-25T05:14:21Z</dcterms:modified>
</cp:coreProperties>
</file>